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  <p:sldMasterId id="2147483664" r:id="rId6"/>
    <p:sldMasterId id="2147483666" r:id="rId7"/>
  </p:sldMasterIdLst>
  <p:notesMasterIdLst>
    <p:notesMasterId r:id="rId46"/>
  </p:notesMasterIdLst>
  <p:handoutMasterIdLst>
    <p:handoutMasterId r:id="rId47"/>
  </p:handoutMasterIdLst>
  <p:sldIdLst>
    <p:sldId id="281" r:id="rId8"/>
    <p:sldId id="297" r:id="rId9"/>
    <p:sldId id="313" r:id="rId10"/>
    <p:sldId id="328" r:id="rId11"/>
    <p:sldId id="320" r:id="rId12"/>
    <p:sldId id="303" r:id="rId13"/>
    <p:sldId id="314" r:id="rId14"/>
    <p:sldId id="334" r:id="rId15"/>
    <p:sldId id="290" r:id="rId16"/>
    <p:sldId id="332" r:id="rId17"/>
    <p:sldId id="333" r:id="rId18"/>
    <p:sldId id="312" r:id="rId19"/>
    <p:sldId id="356" r:id="rId20"/>
    <p:sldId id="367" r:id="rId21"/>
    <p:sldId id="359" r:id="rId22"/>
    <p:sldId id="360" r:id="rId23"/>
    <p:sldId id="361" r:id="rId24"/>
    <p:sldId id="362" r:id="rId25"/>
    <p:sldId id="364" r:id="rId26"/>
    <p:sldId id="340" r:id="rId27"/>
    <p:sldId id="357" r:id="rId28"/>
    <p:sldId id="327" r:id="rId29"/>
    <p:sldId id="316" r:id="rId30"/>
    <p:sldId id="317" r:id="rId31"/>
    <p:sldId id="368" r:id="rId32"/>
    <p:sldId id="329" r:id="rId33"/>
    <p:sldId id="371" r:id="rId34"/>
    <p:sldId id="330" r:id="rId35"/>
    <p:sldId id="370" r:id="rId36"/>
    <p:sldId id="369" r:id="rId37"/>
    <p:sldId id="372" r:id="rId38"/>
    <p:sldId id="374" r:id="rId39"/>
    <p:sldId id="373" r:id="rId40"/>
    <p:sldId id="336" r:id="rId41"/>
    <p:sldId id="337" r:id="rId42"/>
    <p:sldId id="355" r:id="rId43"/>
    <p:sldId id="339" r:id="rId44"/>
    <p:sldId id="33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">
          <p15:clr>
            <a:srgbClr val="A4A3A4"/>
          </p15:clr>
        </p15:guide>
        <p15:guide id="2" pos="3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AEDC"/>
    <a:srgbClr val="B9CEE8"/>
    <a:srgbClr val="2D8CCA"/>
    <a:srgbClr val="82AEDB"/>
    <a:srgbClr val="2E90D0"/>
    <a:srgbClr val="0069AB"/>
    <a:srgbClr val="F8DF75"/>
    <a:srgbClr val="E2839C"/>
    <a:srgbClr val="A3A3A4"/>
    <a:srgbClr val="BBD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7" autoAdjust="0"/>
    <p:restoredTop sz="98899" autoAdjust="0"/>
  </p:normalViewPr>
  <p:slideViewPr>
    <p:cSldViewPr snapToGrid="0" snapToObjects="1" showGuides="1">
      <p:cViewPr varScale="1">
        <p:scale>
          <a:sx n="69" d="100"/>
          <a:sy n="69" d="100"/>
        </p:scale>
        <p:origin x="1614" y="60"/>
      </p:cViewPr>
      <p:guideLst>
        <p:guide orient="horz" pos="374"/>
        <p:guide pos="3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0" d="100"/>
          <a:sy n="70" d="100"/>
        </p:scale>
        <p:origin x="-312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2A3B7-4915-DA4C-9518-AAF6854A035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10C75-F68F-2A4E-8AE6-1B2AE606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03A3-9965-404D-9EFE-025A1E66B5D9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CFC91-37B6-044F-AAFC-3573381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0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Blu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37647" y="4086333"/>
            <a:ext cx="4950355" cy="1261966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01675" y="3335388"/>
            <a:ext cx="1482725" cy="607295"/>
            <a:chOff x="3236913" y="913342"/>
            <a:chExt cx="1740428" cy="712845"/>
          </a:xfrm>
        </p:grpSpPr>
        <p:pic>
          <p:nvPicPr>
            <p:cNvPr id="16" name="Picture 15" descr="Nationwide BS Logo sRGB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8" t="18020" r="9268" b="14259"/>
            <a:stretch/>
          </p:blipFill>
          <p:spPr>
            <a:xfrm>
              <a:off x="3236913" y="913342"/>
              <a:ext cx="1740428" cy="71284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49341" y="919691"/>
              <a:ext cx="1728000" cy="480613"/>
            </a:xfrm>
            <a:prstGeom prst="roundRect">
              <a:avLst>
                <a:gd name="adj" fmla="val 13275"/>
              </a:avLst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157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78AAE40-2C3F-40EF-BDEE-5C407AA427E9}"/>
              </a:ext>
            </a:extLst>
          </p:cNvPr>
          <p:cNvSpPr/>
          <p:nvPr/>
        </p:nvSpPr>
        <p:spPr bwMode="auto">
          <a:xfrm>
            <a:off x="460375" y="1143000"/>
            <a:ext cx="6148388" cy="5257800"/>
          </a:xfrm>
          <a:prstGeom prst="roundRect">
            <a:avLst>
              <a:gd name="adj" fmla="val 323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88B27069-F144-4BCD-AC94-14FEBFC50C2C}"/>
              </a:ext>
            </a:extLst>
          </p:cNvPr>
          <p:cNvSpPr/>
          <p:nvPr/>
        </p:nvSpPr>
        <p:spPr bwMode="auto">
          <a:xfrm>
            <a:off x="457200" y="450850"/>
            <a:ext cx="8229600" cy="5294313"/>
          </a:xfrm>
          <a:prstGeom prst="roundRect">
            <a:avLst>
              <a:gd name="adj" fmla="val 323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7971D-79E3-453C-8EF5-CC9791C683ED}"/>
              </a:ext>
            </a:extLst>
          </p:cNvPr>
          <p:cNvSpPr/>
          <p:nvPr/>
        </p:nvSpPr>
        <p:spPr bwMode="auto">
          <a:xfrm>
            <a:off x="6400800" y="5491163"/>
            <a:ext cx="609600" cy="6207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879A44DD-F7EA-4C2D-9397-171EAF474630}"/>
              </a:ext>
            </a:extLst>
          </p:cNvPr>
          <p:cNvSpPr/>
          <p:nvPr/>
        </p:nvSpPr>
        <p:spPr>
          <a:xfrm>
            <a:off x="6608763" y="5745163"/>
            <a:ext cx="2211387" cy="99695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D314AAC-B224-4789-BCBF-F51A5191F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Title Placeholder 1"/>
          <p:cNvSpPr>
            <a:spLocks noGrp="1"/>
          </p:cNvSpPr>
          <p:nvPr>
            <p:ph type="ctrTitle"/>
          </p:nvPr>
        </p:nvSpPr>
        <p:spPr>
          <a:xfrm>
            <a:off x="1520825" y="1978025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4275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3806825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20777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7B667B-9DEE-44D4-8840-872E41D07001}"/>
              </a:ext>
            </a:extLst>
          </p:cNvPr>
          <p:cNvCxnSpPr/>
          <p:nvPr/>
        </p:nvCxnSpPr>
        <p:spPr>
          <a:xfrm>
            <a:off x="457200" y="990600"/>
            <a:ext cx="8229600" cy="1588"/>
          </a:xfrm>
          <a:prstGeom prst="line">
            <a:avLst/>
          </a:prstGeom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BS Medium" panose="020B0603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2283702"/>
          </a:xfrm>
        </p:spPr>
        <p:txBody>
          <a:bodyPr/>
          <a:lstStyle>
            <a:lvl1pPr>
              <a:defRPr>
                <a:latin typeface="NBS Medium" panose="020B0603030303020204" pitchFamily="34" charset="0"/>
              </a:defRPr>
            </a:lvl1pPr>
            <a:lvl2pPr>
              <a:defRPr>
                <a:latin typeface="NBS Medium" panose="020B0603030303020204" pitchFamily="34" charset="0"/>
              </a:defRPr>
            </a:lvl2pPr>
            <a:lvl3pPr>
              <a:defRPr>
                <a:latin typeface="NBS Medium" panose="020B0603030303020204" pitchFamily="34" charset="0"/>
              </a:defRPr>
            </a:lvl3pPr>
            <a:lvl4pPr>
              <a:defRPr>
                <a:latin typeface="NBS Medium" panose="020B0603030303020204" pitchFamily="34" charset="0"/>
              </a:defRPr>
            </a:lvl4pPr>
            <a:lvl5pPr>
              <a:defRPr>
                <a:latin typeface="NBS Medium" panose="020B0603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E2DBEB-6007-4058-836E-873AA3EB2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6464F-9125-4547-B7E2-8275626FBE6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4637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W ppt templates v24.jpg">
            <a:extLst>
              <a:ext uri="{FF2B5EF4-FFF2-40B4-BE49-F238E27FC236}">
                <a16:creationId xmlns:a16="http://schemas.microsoft.com/office/drawing/2014/main" id="{E0E1CE55-3842-46A2-9EE3-683898284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>
            <a:fillRect/>
          </a:stretch>
        </p:blipFill>
        <p:spPr bwMode="auto">
          <a:xfrm>
            <a:off x="0" y="-31750"/>
            <a:ext cx="9144000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6F90DFB0-D620-4AF0-8CDC-67D7144592CD}"/>
              </a:ext>
            </a:extLst>
          </p:cNvPr>
          <p:cNvSpPr/>
          <p:nvPr userDrawn="1"/>
        </p:nvSpPr>
        <p:spPr>
          <a:xfrm>
            <a:off x="6659563" y="5805488"/>
            <a:ext cx="2484437" cy="1052512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3474-2A9C-4C80-AF54-CF19D775251F}"/>
              </a:ext>
            </a:extLst>
          </p:cNvPr>
          <p:cNvSpPr txBox="1">
            <a:spLocks noGrp="1"/>
          </p:cNvSpPr>
          <p:nvPr/>
        </p:nvSpPr>
        <p:spPr bwMode="auto">
          <a:xfrm>
            <a:off x="692150" y="5867400"/>
            <a:ext cx="2133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B577ECD3-B956-4A14-9269-C6B88E28C654}" type="slidenum">
              <a:rPr lang="en-GB" altLang="en-US" sz="1400" smtClean="0">
                <a:latin typeface="NBS Medium" panose="020B0603030303020204" pitchFamily="34" charset="0"/>
              </a:rPr>
              <a:pPr eaLnBrk="1" hangingPunct="1">
                <a:defRPr/>
              </a:pPr>
              <a:t>‹#›</a:t>
            </a:fld>
            <a:endParaRPr lang="en-GB" altLang="en-US" sz="1400">
              <a:latin typeface="NBS Medium" panose="020B0603030303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7D1DB484-6AE8-4F09-9756-891F6DD33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756334" y="1366406"/>
            <a:ext cx="7704098" cy="22837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56334" y="620688"/>
            <a:ext cx="7704099" cy="7457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88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ith N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815B872-B9CA-477A-942D-447DEA138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3B1FD-9A21-4FA8-85FF-2F5F16660C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440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9F66AF6-2376-402D-A65F-A24F3202058F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3D2EC0B4-A22F-49A5-90DB-70520983470B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F5C4B71C-BC48-479A-B272-C5B84B5B88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04E485C3-1302-4CAF-9710-10753F8FF97D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947C416-C2A5-41ED-8658-2825A152AB00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FB4CAB-86F9-4F97-BE1F-C1D1DED1C577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4FA1873D-51D6-4341-8C6E-3851B553760E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8CF7E71D-FF24-4FD1-AF31-2E4C3909D2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98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3927891-CB4C-4368-9E1D-C76630666D37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4E963900-AD21-47C0-B833-C3530CA15BB9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0255C48C-0C88-4BCD-95EB-501DA39DAB2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76B11759-672C-4385-BF33-A214C1DFB456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FC19A6DF-4566-47BF-BA4F-AE0EE63D3E0A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42308F-59AC-490C-8A94-EA10D34D703C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5B82B37D-3E63-4ADB-8DB6-C2CAF31918D5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E6013DE5-4C6B-4686-BE27-7CEE301138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20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255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Front Cove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8144" y="0"/>
            <a:ext cx="91621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Village-wallpaper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2540" r="3960" b="29160"/>
          <a:stretch/>
        </p:blipFill>
        <p:spPr>
          <a:xfrm>
            <a:off x="-18145" y="-1"/>
            <a:ext cx="9162143" cy="685800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61442" y="3457263"/>
            <a:ext cx="2130958" cy="34987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261966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18" name="Picture 17" descr="Nationwide BS Logo CMYK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7" y="3173640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Front Cover 3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194230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22" name="Picture 21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7" y="3173640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Front Cover Print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10" name="Picture 9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7" y="3177873"/>
            <a:ext cx="1816892" cy="8999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194230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</p:spTree>
    <p:extLst>
      <p:ext uri="{BB962C8B-B14F-4D97-AF65-F5344CB8AC3E}">
        <p14:creationId xmlns:p14="http://schemas.microsoft.com/office/powerpoint/2010/main" val="82859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pic>
        <p:nvPicPr>
          <p:cNvPr id="10" name="Picture 9" descr="Nationwide BS Logo sRGB whtB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82" y="2241000"/>
            <a:ext cx="1478812" cy="59321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</p:spTree>
    <p:extLst>
      <p:ext uri="{BB962C8B-B14F-4D97-AF65-F5344CB8AC3E}">
        <p14:creationId xmlns:p14="http://schemas.microsoft.com/office/powerpoint/2010/main" val="144829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7" name="Picture 6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9" name="Picture 8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5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907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0658" y="4063471"/>
            <a:ext cx="4978400" cy="12858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533" y="5249863"/>
            <a:ext cx="4995333" cy="72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43E3A-BB28-5F4A-AD06-4E4D3523E6A4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A57C3-3BED-E04C-8CED-F9EC9F6E0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0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NBS Light"/>
          <a:ea typeface="+mn-ea"/>
          <a:cs typeface="NB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699559"/>
            <a:ext cx="7060670" cy="55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373188"/>
            <a:ext cx="706067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6DD4-6682-B448-9735-1CDDD2072AFE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A99C-8E18-B344-A3F3-AF84071A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2" r:id="rId2"/>
    <p:sldLayoutId id="2147483654" r:id="rId3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4572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5245425-84EF-4B04-A4E2-9871543D05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02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45720" rIns="108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15EE566-D5D7-4BB1-9185-D870EFF9C9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81000" y="1066800"/>
            <a:ext cx="83058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7E6F2B-8A31-4460-BADD-B6DBC220E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1475" y="6046788"/>
            <a:ext cx="2133600" cy="5175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NBS Medium" panose="020B0603030303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DEBC592-DD03-46E4-9418-FDB79094D3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0E5B498-2612-4259-831E-B67CB5E381E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31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263525" indent="-263525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1pPr>
      <a:lvl2pPr marL="720725" indent="-274638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2pPr>
      <a:lvl3pPr marL="1257300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3pPr>
      <a:lvl4pPr marL="1703388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4pPr>
      <a:lvl5pPr marL="2424113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I/OpenAPI-Specification/blob/master/versions/2.0.md#schemaObject" TargetMode="External"/><Relationship Id="rId2" Type="http://schemas.openxmlformats.org/officeDocument/2006/relationships/hyperlink" Target="https://tools.ietf.org/html/draft-zyp-json-schema-04#section-3.5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s.uci.edu/~fielding/pubs/dissertation/rest_arch_style.htm#sec_5_2_1_1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261966"/>
          </a:xfrm>
          <a:prstGeom prst="rect">
            <a:avLst/>
          </a:prstGeom>
        </p:spPr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Modelling RESTful services for NEM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GB" altLang="en-US" dirty="0">
                <a:ea typeface="ＭＳ Ｐゴシック" panose="020B0600070205080204" pitchFamily="34" charset="-128"/>
              </a:rPr>
              <a:t>Denis Baltor</a:t>
            </a:r>
          </a:p>
          <a:p>
            <a:pPr>
              <a:lnSpc>
                <a:spcPct val="80000"/>
              </a:lnSpc>
              <a:defRPr/>
            </a:pPr>
            <a:r>
              <a:rPr lang="en-GB" altLang="en-US" dirty="0">
                <a:ea typeface="ＭＳ Ｐゴシック" panose="020B0600070205080204" pitchFamily="34" charset="-128"/>
              </a:rPr>
              <a:t>V1.1</a:t>
            </a:r>
          </a:p>
          <a:p>
            <a:pPr>
              <a:lnSpc>
                <a:spcPct val="80000"/>
              </a:lnSpc>
              <a:defRPr/>
            </a:pPr>
            <a:r>
              <a:rPr lang="en-GB" altLang="en-US" dirty="0">
                <a:ea typeface="ＭＳ Ｐゴシック" panose="020B0600070205080204" pitchFamily="34" charset="-128"/>
              </a:rPr>
              <a:t>31/01/2017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4294967295"/>
          </p:nvPr>
        </p:nvSpPr>
        <p:spPr>
          <a:xfrm>
            <a:off x="4109474" y="6244405"/>
            <a:ext cx="2195633" cy="2874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1400" u="sng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Security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89809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04407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</a:t>
            </a:r>
            <a:r>
              <a:rPr lang="en-GB" altLang="en-US" sz="3200" b="1" dirty="0">
                <a:solidFill>
                  <a:schemeClr val="tx2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schemes, </a:t>
            </a:r>
            <a:r>
              <a:rPr lang="en-GB" altLang="en-US" sz="3200" b="1" dirty="0" err="1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basePath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, </a:t>
            </a:r>
            <a:r>
              <a:rPr lang="en-GB" altLang="en-US" sz="3200" b="1" dirty="0">
                <a:solidFill>
                  <a:srgbClr val="FFC00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paths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D4D865-55CF-4320-8281-EB320B637898}"/>
              </a:ext>
            </a:extLst>
          </p:cNvPr>
          <p:cNvSpPr/>
          <p:nvPr/>
        </p:nvSpPr>
        <p:spPr>
          <a:xfrm>
            <a:off x="1101295" y="3151458"/>
            <a:ext cx="1023598" cy="329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0F94FC-9A5D-47F9-A960-0EFE2860D75E}"/>
              </a:ext>
            </a:extLst>
          </p:cNvPr>
          <p:cNvSpPr/>
          <p:nvPr/>
        </p:nvSpPr>
        <p:spPr>
          <a:xfrm>
            <a:off x="1264067" y="1784030"/>
            <a:ext cx="2114859" cy="3293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6D54BE-CFFC-441C-AFC3-9AB57A1C3E0E}"/>
              </a:ext>
            </a:extLst>
          </p:cNvPr>
          <p:cNvSpPr/>
          <p:nvPr/>
        </p:nvSpPr>
        <p:spPr>
          <a:xfrm>
            <a:off x="580087" y="2198896"/>
            <a:ext cx="1231296" cy="31210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3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699904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</a:t>
            </a:r>
            <a:r>
              <a:rPr lang="en-GB" altLang="en-US" sz="3200" b="1" dirty="0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Service Versioning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732CEB-51D4-4677-B66F-A45EEFC61E94}"/>
              </a:ext>
            </a:extLst>
          </p:cNvPr>
          <p:cNvSpPr txBox="1"/>
          <p:nvPr/>
        </p:nvSpPr>
        <p:spPr>
          <a:xfrm>
            <a:off x="3330447" y="1769102"/>
            <a:ext cx="19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Major Version only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E18D2A-BDDE-4011-AB5B-AA56EE4E3191}"/>
              </a:ext>
            </a:extLst>
          </p:cNvPr>
          <p:cNvSpPr/>
          <p:nvPr/>
        </p:nvSpPr>
        <p:spPr>
          <a:xfrm>
            <a:off x="300506" y="1769102"/>
            <a:ext cx="1118992" cy="3293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21DADD-EC3A-4A9D-BB0C-E2F177D5A672}"/>
              </a:ext>
            </a:extLst>
          </p:cNvPr>
          <p:cNvSpPr/>
          <p:nvPr/>
        </p:nvSpPr>
        <p:spPr>
          <a:xfrm>
            <a:off x="2846707" y="1788690"/>
            <a:ext cx="428321" cy="3293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26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In OpenAPI terms, </a:t>
            </a:r>
            <a:r>
              <a:rPr lang="en-GB" sz="2800" dirty="0">
                <a:solidFill>
                  <a:srgbClr val="FF0000"/>
                </a:solidFill>
              </a:rPr>
              <a:t>paths point to resources</a:t>
            </a:r>
            <a:r>
              <a:rPr lang="en-GB" sz="2800" dirty="0"/>
              <a:t> that the API exposes, such as </a:t>
            </a:r>
            <a:r>
              <a:rPr lang="en-GB" sz="2800" b="1" dirty="0"/>
              <a:t>/users</a:t>
            </a:r>
            <a:r>
              <a:rPr lang="en-GB" sz="2800" dirty="0"/>
              <a:t> or </a:t>
            </a:r>
            <a:r>
              <a:rPr lang="en-GB" sz="2800" b="1" dirty="0"/>
              <a:t>/user/{id}</a:t>
            </a:r>
            <a:r>
              <a:rPr lang="en-GB" sz="2800" dirty="0"/>
              <a:t>, and </a:t>
            </a:r>
            <a:r>
              <a:rPr lang="en-GB" sz="2800" dirty="0">
                <a:solidFill>
                  <a:srgbClr val="FF0000"/>
                </a:solidFill>
              </a:rPr>
              <a:t>operations accessed by HTTP verbs</a:t>
            </a:r>
            <a:r>
              <a:rPr lang="en-GB" sz="2800" dirty="0"/>
              <a:t> , such as GET, POST or DELETE, manipulate those resources.</a:t>
            </a: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(More on </a:t>
            </a:r>
            <a:r>
              <a:rPr lang="en-GB" altLang="en-US" sz="3200" b="1" dirty="0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paths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 and </a:t>
            </a:r>
            <a:r>
              <a:rPr lang="en-GB" altLang="en-US" sz="3200" b="1" dirty="0">
                <a:solidFill>
                  <a:srgbClr val="7030A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operations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  <a:p>
            <a:pPr algn="l">
              <a:lnSpc>
                <a:spcPct val="80000"/>
              </a:lnSpc>
              <a:defRPr/>
            </a:pP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18" y="2989033"/>
            <a:ext cx="4152900" cy="33692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90166" y="2957133"/>
            <a:ext cx="1033272" cy="29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389632" y="3264152"/>
            <a:ext cx="521208" cy="20726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2336432" y="4157809"/>
            <a:ext cx="777240" cy="30487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132076" y="5132072"/>
            <a:ext cx="1315212" cy="29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347065" y="5417405"/>
            <a:ext cx="521208" cy="20726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117086" y="3450075"/>
            <a:ext cx="1033272" cy="34363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080925" y="4390902"/>
            <a:ext cx="1033272" cy="3418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080925" y="5572904"/>
            <a:ext cx="1422273" cy="3668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05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Primitive data types in the Swagger Specification are based on the types supported by the </a:t>
            </a:r>
            <a:r>
              <a:rPr lang="en-GB" sz="2800" dirty="0">
                <a:hlinkClick r:id="rId2"/>
              </a:rPr>
              <a:t>JSON-Schema Draft 4</a:t>
            </a:r>
            <a:r>
              <a:rPr lang="en-GB" sz="2800" dirty="0"/>
              <a:t>. Models are described using the </a:t>
            </a:r>
            <a:r>
              <a:rPr lang="en-GB" sz="2800" dirty="0">
                <a:hlinkClick r:id="rId3"/>
              </a:rPr>
              <a:t>Schema Object</a:t>
            </a:r>
            <a:r>
              <a:rPr lang="en-GB" sz="2800" dirty="0"/>
              <a:t> which is a subset of JSON Schema Draft 4.</a:t>
            </a: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(Data Models)</a:t>
            </a:r>
          </a:p>
          <a:p>
            <a:pPr algn="l">
              <a:lnSpc>
                <a:spcPct val="80000"/>
              </a:lnSpc>
              <a:defRPr/>
            </a:pP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D9877-F856-4101-814B-720BE9101DCC}"/>
              </a:ext>
            </a:extLst>
          </p:cNvPr>
          <p:cNvSpPr txBox="1"/>
          <p:nvPr/>
        </p:nvSpPr>
        <p:spPr>
          <a:xfrm>
            <a:off x="365518" y="6176963"/>
            <a:ext cx="4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https://github.com/OAI/OpenAPI-Specification/blob/master/versions/2.0.md</a:t>
            </a:r>
          </a:p>
        </p:txBody>
      </p:sp>
    </p:spTree>
    <p:extLst>
      <p:ext uri="{BB962C8B-B14F-4D97-AF65-F5344CB8AC3E}">
        <p14:creationId xmlns:p14="http://schemas.microsoft.com/office/powerpoint/2010/main" val="41442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When writing computer programs of even moderate complexity, it’s commonly accepted that “</a:t>
            </a:r>
            <a:r>
              <a:rPr lang="en-GB" sz="2800" dirty="0">
                <a:solidFill>
                  <a:srgbClr val="FF0000"/>
                </a:solidFill>
              </a:rPr>
              <a:t>structuring</a:t>
            </a:r>
            <a:r>
              <a:rPr lang="en-GB" sz="2800" dirty="0"/>
              <a:t>” the program into </a:t>
            </a:r>
            <a:r>
              <a:rPr lang="en-GB" sz="2800" dirty="0">
                <a:solidFill>
                  <a:srgbClr val="FF0000"/>
                </a:solidFill>
              </a:rPr>
              <a:t>reusable functions is better than copying-and-pasting</a:t>
            </a:r>
            <a:r>
              <a:rPr lang="en-GB" sz="2800" dirty="0"/>
              <a:t> duplicate bits of code everywhere they are used. Likewise in </a:t>
            </a:r>
            <a:r>
              <a:rPr lang="en-GB" sz="2800" dirty="0">
                <a:solidFill>
                  <a:srgbClr val="FF0000"/>
                </a:solidFill>
              </a:rPr>
              <a:t>JSON Schema</a:t>
            </a:r>
            <a:r>
              <a:rPr lang="en-GB" sz="2800" dirty="0"/>
              <a:t>, for anything but the most trivial schema, </a:t>
            </a:r>
            <a:r>
              <a:rPr lang="en-GB" sz="2800" dirty="0">
                <a:solidFill>
                  <a:srgbClr val="FF0000"/>
                </a:solidFill>
              </a:rPr>
              <a:t>it’s really useful to structure the schema</a:t>
            </a:r>
            <a:r>
              <a:rPr lang="en-GB" sz="2800" dirty="0"/>
              <a:t> into parts that can be </a:t>
            </a:r>
            <a:r>
              <a:rPr lang="en-GB" sz="2800" dirty="0">
                <a:solidFill>
                  <a:srgbClr val="FF0000"/>
                </a:solidFill>
              </a:rPr>
              <a:t>more easily read </a:t>
            </a:r>
            <a:r>
              <a:rPr lang="en-GB" sz="2800" dirty="0"/>
              <a:t>and </a:t>
            </a:r>
            <a:r>
              <a:rPr lang="en-GB" sz="2800" dirty="0">
                <a:solidFill>
                  <a:srgbClr val="FF0000"/>
                </a:solidFill>
              </a:rPr>
              <a:t>consistently reused</a:t>
            </a:r>
            <a:r>
              <a:rPr lang="en-GB" sz="2800" dirty="0"/>
              <a:t>.</a:t>
            </a: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Structuring a complex schema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3E9D-861E-4DA6-BB2A-78970C053892}"/>
              </a:ext>
            </a:extLst>
          </p:cNvPr>
          <p:cNvSpPr txBox="1"/>
          <p:nvPr/>
        </p:nvSpPr>
        <p:spPr>
          <a:xfrm>
            <a:off x="365518" y="6176963"/>
            <a:ext cx="4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https://spacetelescope.github.io/understanding-json-schema/structuring.html</a:t>
            </a:r>
          </a:p>
        </p:txBody>
      </p:sp>
    </p:spTree>
    <p:extLst>
      <p:ext uri="{BB962C8B-B14F-4D97-AF65-F5344CB8AC3E}">
        <p14:creationId xmlns:p14="http://schemas.microsoft.com/office/powerpoint/2010/main" val="352703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73202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So let’s start with an </a:t>
            </a:r>
            <a:r>
              <a:rPr lang="en-GB" sz="2800" dirty="0">
                <a:solidFill>
                  <a:srgbClr val="FF0000"/>
                </a:solidFill>
              </a:rPr>
              <a:t>inline schema</a:t>
            </a:r>
            <a:r>
              <a:rPr lang="en-GB" sz="2800" dirty="0"/>
              <a:t> that defines an address :</a:t>
            </a: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Structuring a complex schema </a:t>
            </a:r>
            <a:r>
              <a:rPr lang="en-GB" sz="2800" b="1" dirty="0"/>
              <a:t>– Cont’d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3E9D-861E-4DA6-BB2A-78970C053892}"/>
              </a:ext>
            </a:extLst>
          </p:cNvPr>
          <p:cNvSpPr txBox="1"/>
          <p:nvPr/>
        </p:nvSpPr>
        <p:spPr>
          <a:xfrm>
            <a:off x="365518" y="6176963"/>
            <a:ext cx="4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https://spacetelescope.github.io/understanding-json-schema/structuring.html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EA8FE-BA20-4537-A3E4-5DDC2C815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8" y="2274374"/>
            <a:ext cx="6419228" cy="346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86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57B81C-0750-4D67-8BC9-D560FEE6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73" y="2385391"/>
            <a:ext cx="5464777" cy="3791572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96556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Since we are going to reuse this schema, it is customary (but not required) to put it in the parent schema under a key called </a:t>
            </a:r>
            <a:r>
              <a:rPr lang="en-GB" sz="2800" dirty="0">
                <a:solidFill>
                  <a:srgbClr val="FF0000"/>
                </a:solidFill>
              </a:rPr>
              <a:t>definitions</a:t>
            </a:r>
            <a:endParaRPr lang="en-GB" altLang="en-US" sz="2800" dirty="0">
              <a:solidFill>
                <a:srgbClr val="FF0000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Structuring a complex schema </a:t>
            </a:r>
            <a:r>
              <a:rPr lang="en-GB" sz="2800" b="1" dirty="0"/>
              <a:t>– Cont’d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3E9D-861E-4DA6-BB2A-78970C053892}"/>
              </a:ext>
            </a:extLst>
          </p:cNvPr>
          <p:cNvSpPr txBox="1"/>
          <p:nvPr/>
        </p:nvSpPr>
        <p:spPr>
          <a:xfrm>
            <a:off x="365518" y="6176963"/>
            <a:ext cx="4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https://spacetelescope.github.io/understanding-json-schema/structuring.html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C7285A-D7FC-4B30-954E-4C0FD0CBE63B}"/>
              </a:ext>
            </a:extLst>
          </p:cNvPr>
          <p:cNvSpPr/>
          <p:nvPr/>
        </p:nvSpPr>
        <p:spPr>
          <a:xfrm>
            <a:off x="1008529" y="2975497"/>
            <a:ext cx="1509383" cy="329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C8893-E956-444C-B19C-63277FE5FCEF}"/>
              </a:ext>
            </a:extLst>
          </p:cNvPr>
          <p:cNvSpPr txBox="1"/>
          <p:nvPr/>
        </p:nvSpPr>
        <p:spPr>
          <a:xfrm>
            <a:off x="2699651" y="2935349"/>
            <a:ext cx="260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not anymore anonymous</a:t>
            </a:r>
          </a:p>
        </p:txBody>
      </p:sp>
    </p:spTree>
    <p:extLst>
      <p:ext uri="{BB962C8B-B14F-4D97-AF65-F5344CB8AC3E}">
        <p14:creationId xmlns:p14="http://schemas.microsoft.com/office/powerpoint/2010/main" val="216407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F39525-3030-43AF-A5DE-13117396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1" y="3145168"/>
            <a:ext cx="6434228" cy="733013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96556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We can then refer to this schema snippet from elsewhere using the </a:t>
            </a:r>
            <a:r>
              <a:rPr lang="en-GB" sz="2800" dirty="0">
                <a:solidFill>
                  <a:srgbClr val="FF0000"/>
                </a:solidFill>
              </a:rPr>
              <a:t>$ref </a:t>
            </a:r>
            <a:r>
              <a:rPr lang="en-GB" sz="2800" dirty="0"/>
              <a:t>keyword.</a:t>
            </a: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Structuring a complex schema </a:t>
            </a:r>
            <a:r>
              <a:rPr lang="en-GB" sz="2800" b="1" dirty="0"/>
              <a:t>– Cont’d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3E9D-861E-4DA6-BB2A-78970C053892}"/>
              </a:ext>
            </a:extLst>
          </p:cNvPr>
          <p:cNvSpPr txBox="1"/>
          <p:nvPr/>
        </p:nvSpPr>
        <p:spPr>
          <a:xfrm>
            <a:off x="365518" y="6176963"/>
            <a:ext cx="4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https://spacetelescope.github.io/understanding-json-schema/structuring.html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C7285A-D7FC-4B30-954E-4C0FD0CBE63B}"/>
              </a:ext>
            </a:extLst>
          </p:cNvPr>
          <p:cNvSpPr/>
          <p:nvPr/>
        </p:nvSpPr>
        <p:spPr>
          <a:xfrm>
            <a:off x="1008529" y="3246783"/>
            <a:ext cx="1509383" cy="463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1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D19118-55B1-4406-B4E2-1DD5F76F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4" y="2143125"/>
            <a:ext cx="6333711" cy="407167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Structuring a complex schema </a:t>
            </a:r>
            <a:r>
              <a:rPr lang="en-GB" sz="2800" b="1" dirty="0"/>
              <a:t>– Cont’d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73E9D-861E-4DA6-BB2A-78970C053892}"/>
              </a:ext>
            </a:extLst>
          </p:cNvPr>
          <p:cNvSpPr txBox="1"/>
          <p:nvPr/>
        </p:nvSpPr>
        <p:spPr>
          <a:xfrm>
            <a:off x="365518" y="6176963"/>
            <a:ext cx="4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https://spacetelescope.github.io/understanding-json-schema/structuring.html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C7285A-D7FC-4B30-954E-4C0FD0CBE63B}"/>
              </a:ext>
            </a:extLst>
          </p:cNvPr>
          <p:cNvSpPr/>
          <p:nvPr/>
        </p:nvSpPr>
        <p:spPr>
          <a:xfrm>
            <a:off x="1185772" y="2443734"/>
            <a:ext cx="987585" cy="307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04B2ED-BD99-484E-91E8-D09C03E5301A}"/>
              </a:ext>
            </a:extLst>
          </p:cNvPr>
          <p:cNvSpPr/>
          <p:nvPr/>
        </p:nvSpPr>
        <p:spPr>
          <a:xfrm>
            <a:off x="1510450" y="2999756"/>
            <a:ext cx="987585" cy="307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6B6BF-55B1-438B-B02B-BAE18C27D223}"/>
              </a:ext>
            </a:extLst>
          </p:cNvPr>
          <p:cNvCxnSpPr/>
          <p:nvPr/>
        </p:nvCxnSpPr>
        <p:spPr>
          <a:xfrm>
            <a:off x="2120349" y="3829878"/>
            <a:ext cx="151074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B21989-8069-4A6E-BAB0-01C3F7DFCF93}"/>
              </a:ext>
            </a:extLst>
          </p:cNvPr>
          <p:cNvCxnSpPr>
            <a:cxnSpLocks/>
          </p:cNvCxnSpPr>
          <p:nvPr/>
        </p:nvCxnSpPr>
        <p:spPr>
          <a:xfrm>
            <a:off x="2699651" y="2999756"/>
            <a:ext cx="32770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488835AE-03AB-4E98-BD68-E204CCEA2C7D}"/>
              </a:ext>
            </a:extLst>
          </p:cNvPr>
          <p:cNvSpPr txBox="1">
            <a:spLocks/>
          </p:cNvSpPr>
          <p:nvPr/>
        </p:nvSpPr>
        <p:spPr>
          <a:xfrm>
            <a:off x="653166" y="1308806"/>
            <a:ext cx="8012466" cy="96556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The power of </a:t>
            </a:r>
            <a:r>
              <a:rPr lang="en-GB" sz="2800" dirty="0">
                <a:solidFill>
                  <a:srgbClr val="FF0000"/>
                </a:solidFill>
              </a:rPr>
              <a:t>$ref </a:t>
            </a:r>
            <a:r>
              <a:rPr lang="en-GB" sz="2800" dirty="0"/>
              <a:t>really shines when it is combined with the combining keywords </a:t>
            </a:r>
            <a:r>
              <a:rPr lang="en-GB" sz="2800" dirty="0" err="1">
                <a:solidFill>
                  <a:srgbClr val="FF0000"/>
                </a:solidFill>
              </a:rPr>
              <a:t>allOf</a:t>
            </a:r>
            <a:r>
              <a:rPr lang="en-GB" sz="2800" dirty="0"/>
              <a:t>, </a:t>
            </a:r>
            <a:r>
              <a:rPr lang="en-GB" sz="2800" dirty="0" err="1">
                <a:solidFill>
                  <a:srgbClr val="FF0000"/>
                </a:solidFill>
              </a:rPr>
              <a:t>anyOf</a:t>
            </a:r>
            <a:r>
              <a:rPr lang="en-GB" sz="2800" dirty="0"/>
              <a:t> and </a:t>
            </a:r>
            <a:r>
              <a:rPr lang="en-GB" sz="2800" dirty="0" err="1">
                <a:solidFill>
                  <a:srgbClr val="FF0000"/>
                </a:solidFill>
              </a:rPr>
              <a:t>oneOf</a:t>
            </a:r>
            <a:r>
              <a:rPr lang="en-GB" sz="2800" dirty="0"/>
              <a:t>.</a:t>
            </a: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481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3FFB2-FA32-4E1B-BEB8-31AB2ECB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3" y="1104900"/>
            <a:ext cx="6530423" cy="525882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04407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</a:t>
            </a:r>
            <a:r>
              <a:rPr lang="en-GB" altLang="en-US" sz="3200" b="1" dirty="0">
                <a:solidFill>
                  <a:srgbClr val="FFC00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definitions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B4C47-D223-4474-ACDA-12D80A8645A5}"/>
              </a:ext>
            </a:extLst>
          </p:cNvPr>
          <p:cNvSpPr/>
          <p:nvPr/>
        </p:nvSpPr>
        <p:spPr>
          <a:xfrm>
            <a:off x="354800" y="4557783"/>
            <a:ext cx="1341478" cy="31210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6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Key Concepts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C6274A2-DC67-4646-A8BE-31F61963816F}"/>
              </a:ext>
            </a:extLst>
          </p:cNvPr>
          <p:cNvSpPr txBox="1">
            <a:spLocks/>
          </p:cNvSpPr>
          <p:nvPr/>
        </p:nvSpPr>
        <p:spPr>
          <a:xfrm>
            <a:off x="653166" y="3564835"/>
            <a:ext cx="8012466" cy="205978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Clr>
                <a:srgbClr val="FF0000"/>
              </a:buClr>
              <a:buNone/>
              <a:defRPr/>
            </a:pPr>
            <a:r>
              <a:rPr lang="en-GB" altLang="en-US" i="1" dirty="0">
                <a:solidFill>
                  <a:srgbClr val="002060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“The web is an existence proof of a massively scalable distributed system that works really well, and we can take ideas from that to build integrated systems more easily.”</a:t>
            </a:r>
          </a:p>
          <a:p>
            <a:pPr marL="0" indent="0">
              <a:lnSpc>
                <a:spcPct val="90000"/>
              </a:lnSpc>
              <a:buClr>
                <a:srgbClr val="FF0000"/>
              </a:buClr>
              <a:buNone/>
              <a:defRPr/>
            </a:pPr>
            <a:r>
              <a:rPr lang="en-GB" altLang="en-US" sz="2400" dirty="0">
                <a:solidFill>
                  <a:srgbClr val="002060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Martin Fowler</a:t>
            </a: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66790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218244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Files Grow Wildly in the Real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739FF-4429-48BE-B06F-49C910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0" y="1075266"/>
            <a:ext cx="6145103" cy="56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RSA 9.6.1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dirty="0"/>
              <a:t>Model-Driven Design of RESTful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0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With the Swagger and REST profiles you can model in UML consumable APIs with: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000" dirty="0">
                <a:solidFill>
                  <a:srgbClr val="FF0000"/>
                </a:solidFill>
              </a:rPr>
              <a:t>Consistent resource names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000" dirty="0">
                <a:solidFill>
                  <a:srgbClr val="FF0000"/>
                </a:solidFill>
              </a:rPr>
              <a:t>Common query parameters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000" dirty="0">
                <a:solidFill>
                  <a:srgbClr val="FF0000"/>
                </a:solidFill>
              </a:rPr>
              <a:t>Simple JSON/XML data structures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REST API using RSA and IIB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C9587-77F1-4164-B117-13A47D62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16" y="3771585"/>
            <a:ext cx="6534150" cy="23431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4041A2-721D-4915-A581-E9DCDFF963B9}"/>
              </a:ext>
            </a:extLst>
          </p:cNvPr>
          <p:cNvCxnSpPr>
            <a:cxnSpLocks/>
          </p:cNvCxnSpPr>
          <p:nvPr/>
        </p:nvCxnSpPr>
        <p:spPr>
          <a:xfrm>
            <a:off x="965289" y="3666253"/>
            <a:ext cx="4164058" cy="0"/>
          </a:xfrm>
          <a:prstGeom prst="straightConnector1">
            <a:avLst/>
          </a:prstGeom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D44563-4B28-4F68-9660-708AE01311A3}"/>
              </a:ext>
            </a:extLst>
          </p:cNvPr>
          <p:cNvSpPr txBox="1"/>
          <p:nvPr/>
        </p:nvSpPr>
        <p:spPr>
          <a:xfrm>
            <a:off x="2393710" y="3473382"/>
            <a:ext cx="557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RSA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00BBF-796F-45D0-BFC8-089559ECCA76}"/>
              </a:ext>
            </a:extLst>
          </p:cNvPr>
          <p:cNvCxnSpPr>
            <a:cxnSpLocks/>
          </p:cNvCxnSpPr>
          <p:nvPr/>
        </p:nvCxnSpPr>
        <p:spPr>
          <a:xfrm>
            <a:off x="5216433" y="3666253"/>
            <a:ext cx="2046702" cy="0"/>
          </a:xfrm>
          <a:prstGeom prst="straightConnector1">
            <a:avLst/>
          </a:prstGeom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431343-82A7-40DD-88C8-93C11FC78C47}"/>
              </a:ext>
            </a:extLst>
          </p:cNvPr>
          <p:cNvSpPr txBox="1"/>
          <p:nvPr/>
        </p:nvSpPr>
        <p:spPr>
          <a:xfrm>
            <a:off x="6021615" y="3473382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IIB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19ACA-D700-4EE2-A9A7-288518D18C54}"/>
              </a:ext>
            </a:extLst>
          </p:cNvPr>
          <p:cNvCxnSpPr>
            <a:cxnSpLocks/>
          </p:cNvCxnSpPr>
          <p:nvPr/>
        </p:nvCxnSpPr>
        <p:spPr>
          <a:xfrm>
            <a:off x="5164183" y="3689997"/>
            <a:ext cx="0" cy="2275374"/>
          </a:xfrm>
          <a:prstGeom prst="line">
            <a:avLst/>
          </a:prstGeom>
          <a:ln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C2277C-47CF-4D10-9064-9ABC32977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02" y="3747842"/>
            <a:ext cx="664981" cy="649021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DD3B7ED-F258-4955-AE43-90E0C74B9F6A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4508854" y="4173447"/>
            <a:ext cx="429841" cy="227655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9E8A964-10E8-4E76-84E8-624A6EB088A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502583" y="4072353"/>
            <a:ext cx="227655" cy="429842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48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39914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REST Application represents the </a:t>
            </a:r>
            <a:r>
              <a:rPr lang="en-GB" sz="2800" dirty="0">
                <a:solidFill>
                  <a:schemeClr val="tx2"/>
                </a:solidFill>
              </a:rPr>
              <a:t>set of Resources</a:t>
            </a:r>
            <a:r>
              <a:rPr lang="en-GB" sz="2800" dirty="0">
                <a:solidFill>
                  <a:srgbClr val="C00000"/>
                </a:solidFill>
              </a:rPr>
              <a:t> </a:t>
            </a:r>
            <a:r>
              <a:rPr lang="en-GB" sz="2800" dirty="0"/>
              <a:t>being provided by the </a:t>
            </a:r>
            <a:r>
              <a:rPr lang="en-GB" sz="2800" dirty="0">
                <a:solidFill>
                  <a:srgbClr val="FF0000"/>
                </a:solidFill>
              </a:rPr>
              <a:t>service</a:t>
            </a:r>
            <a:r>
              <a:rPr lang="en-GB" sz="2800" dirty="0"/>
              <a:t>. They define the </a:t>
            </a:r>
            <a:r>
              <a:rPr lang="en-GB" sz="2800" dirty="0">
                <a:solidFill>
                  <a:schemeClr val="tx2"/>
                </a:solidFill>
              </a:rPr>
              <a:t>scope </a:t>
            </a:r>
            <a:r>
              <a:rPr lang="en-GB" sz="2800" dirty="0"/>
              <a:t>of a service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/>
              <a:t>and </a:t>
            </a:r>
            <a:r>
              <a:rPr lang="en-GB" sz="2800" dirty="0">
                <a:solidFill>
                  <a:schemeClr val="tx2"/>
                </a:solidFill>
              </a:rPr>
              <a:t>the path dependencies between Resources</a:t>
            </a:r>
            <a:r>
              <a:rPr lang="en-GB" sz="2800" dirty="0"/>
              <a:t>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REST Application defines the Swagger </a:t>
            </a:r>
            <a:r>
              <a:rPr lang="en-GB" sz="2800" dirty="0" err="1">
                <a:solidFill>
                  <a:schemeClr val="tx2"/>
                </a:solidFill>
              </a:rPr>
              <a:t>basePath</a:t>
            </a:r>
            <a:r>
              <a:rPr lang="en-GB" sz="2800" dirty="0"/>
              <a:t> and therefore the </a:t>
            </a:r>
            <a:r>
              <a:rPr lang="en-GB" sz="2800" dirty="0">
                <a:solidFill>
                  <a:schemeClr val="tx2"/>
                </a:solidFill>
              </a:rPr>
              <a:t>component to be versioned</a:t>
            </a:r>
            <a:r>
              <a:rPr lang="en-GB" sz="2800" dirty="0"/>
              <a:t>.</a:t>
            </a:r>
            <a:br>
              <a:rPr lang="en-GB" sz="2800" dirty="0"/>
            </a:br>
            <a:endParaRPr lang="en-GB" sz="28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Stereotype: </a:t>
            </a:r>
            <a:r>
              <a:rPr lang="en-GB" sz="2800" b="1" dirty="0"/>
              <a:t>&lt;&lt;SwaggerApp</a:t>
            </a:r>
            <a:r>
              <a:rPr lang="en-GB" sz="2800" b="1" i="1" dirty="0"/>
              <a:t>&gt;&gt;</a:t>
            </a:r>
            <a:endParaRPr lang="en-GB" altLang="en-US" sz="2000" b="1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Applications (Services)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913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9352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A resource is an addressable artefact on the web. They are objects with a </a:t>
            </a:r>
            <a:r>
              <a:rPr lang="en-GB" sz="3100" dirty="0">
                <a:solidFill>
                  <a:srgbClr val="C00000"/>
                </a:solidFill>
              </a:rPr>
              <a:t>defined type</a:t>
            </a:r>
            <a:r>
              <a:rPr lang="en-GB" sz="3100" dirty="0"/>
              <a:t>, associated </a:t>
            </a:r>
            <a:r>
              <a:rPr lang="en-GB" sz="3100" dirty="0">
                <a:solidFill>
                  <a:srgbClr val="C00000"/>
                </a:solidFill>
              </a:rPr>
              <a:t>data</a:t>
            </a:r>
            <a:r>
              <a:rPr lang="en-GB" sz="3100" dirty="0"/>
              <a:t>, </a:t>
            </a:r>
            <a:r>
              <a:rPr lang="en-GB" sz="3100" dirty="0">
                <a:solidFill>
                  <a:srgbClr val="C00000"/>
                </a:solidFill>
              </a:rPr>
              <a:t>methods (HTTP verbs) </a:t>
            </a:r>
            <a:r>
              <a:rPr lang="en-GB" sz="3100" dirty="0"/>
              <a:t>that operate on them, and </a:t>
            </a:r>
            <a:r>
              <a:rPr lang="en-GB" sz="3100" dirty="0">
                <a:solidFill>
                  <a:srgbClr val="C00000"/>
                </a:solidFill>
              </a:rPr>
              <a:t>relationships</a:t>
            </a:r>
            <a:r>
              <a:rPr lang="en-GB" sz="3100" dirty="0"/>
              <a:t> to other Resources within Application. They can be: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Collection Resources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Member Resource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Member Virtual Resources </a:t>
            </a:r>
            <a:r>
              <a:rPr lang="en-GB" sz="2600" dirty="0"/>
              <a:t>(defined by the enclosing collection)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GB" sz="26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&lt;&lt;Resource</a:t>
            </a:r>
            <a:r>
              <a:rPr lang="en-GB" sz="3100" b="1" i="1" dirty="0"/>
              <a:t>&gt;&gt;</a:t>
            </a:r>
            <a:endParaRPr lang="en-GB" altLang="en-US" sz="3100" b="1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Resources can have links to other resources which are UML dependency </a:t>
            </a:r>
            <a:r>
              <a:rPr lang="en-GB" sz="3100" dirty="0">
                <a:solidFill>
                  <a:srgbClr val="C00000"/>
                </a:solidFill>
              </a:rPr>
              <a:t>relationship</a:t>
            </a:r>
            <a:r>
              <a:rPr lang="en-GB" sz="3100" dirty="0"/>
              <a:t> applied to </a:t>
            </a:r>
            <a:r>
              <a:rPr lang="en-GB" sz="3100" dirty="0">
                <a:solidFill>
                  <a:srgbClr val="C00000"/>
                </a:solidFill>
              </a:rPr>
              <a:t>control how URIs can be constructed</a:t>
            </a:r>
            <a:r>
              <a:rPr lang="en-GB" sz="3100" dirty="0"/>
              <a:t>.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&lt;&lt;Path</a:t>
            </a:r>
            <a:r>
              <a:rPr lang="en-GB" sz="3100" b="1" i="1" dirty="0"/>
              <a:t>&gt;&gt;</a:t>
            </a:r>
            <a:endParaRPr lang="en-GB" sz="31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Resources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713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Operations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82FA44D-CAF0-415D-AD84-BD8253631AA8}"/>
              </a:ext>
            </a:extLst>
          </p:cNvPr>
          <p:cNvSpPr txBox="1">
            <a:spLocks/>
          </p:cNvSpPr>
          <p:nvPr/>
        </p:nvSpPr>
        <p:spPr>
          <a:xfrm>
            <a:off x="653166" y="1308805"/>
            <a:ext cx="8012466" cy="49352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An operation define a method </a:t>
            </a:r>
            <a:r>
              <a:rPr lang="en-GB" sz="3100" dirty="0">
                <a:solidFill>
                  <a:srgbClr val="FF0000"/>
                </a:solidFill>
              </a:rPr>
              <a:t>that operates on a resource</a:t>
            </a:r>
            <a:r>
              <a:rPr lang="en-GB" sz="3100" dirty="0"/>
              <a:t>. It is accessed via some </a:t>
            </a:r>
            <a:r>
              <a:rPr lang="en-GB" sz="3100" dirty="0">
                <a:solidFill>
                  <a:srgbClr val="FF0000"/>
                </a:solidFill>
              </a:rPr>
              <a:t>HTTP verb</a:t>
            </a:r>
            <a:r>
              <a:rPr lang="en-GB" sz="3100" dirty="0"/>
              <a:t>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6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&lt;&lt;SwaggerOperation</a:t>
            </a:r>
            <a:r>
              <a:rPr lang="en-GB" sz="3100" b="1" i="1" dirty="0"/>
              <a:t>&gt;&gt;</a:t>
            </a: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b="1" dirty="0"/>
              <a:t>&lt;&lt;GET&gt;&gt;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b="1" dirty="0"/>
              <a:t>&lt;&lt;PUT&gt;&gt;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b="1" dirty="0"/>
              <a:t>&lt;&lt;POST&gt;&gt;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b="1" dirty="0"/>
              <a:t>&lt;&lt;DELETE&gt;&gt;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 marL="0" indent="0">
              <a:lnSpc>
                <a:spcPct val="90000"/>
              </a:lnSpc>
              <a:buClr>
                <a:srgbClr val="FF0000"/>
              </a:buClr>
              <a:buNone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4371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The </a:t>
            </a:r>
            <a:r>
              <a:rPr lang="en-GB" sz="3100" dirty="0">
                <a:solidFill>
                  <a:schemeClr val="tx2"/>
                </a:solidFill>
              </a:rPr>
              <a:t>data associated with Resources</a:t>
            </a:r>
            <a:r>
              <a:rPr lang="en-GB" sz="3100" dirty="0"/>
              <a:t> are modelled as classes (and can be called REST Data Objects or </a:t>
            </a:r>
            <a:r>
              <a:rPr lang="en-GB" sz="3100" dirty="0" err="1">
                <a:solidFill>
                  <a:schemeClr val="tx2"/>
                </a:solidFill>
              </a:rPr>
              <a:t>RDOs</a:t>
            </a:r>
            <a:r>
              <a:rPr lang="en-GB" sz="3100" dirty="0"/>
              <a:t>).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 err="1"/>
              <a:t>RDOs</a:t>
            </a:r>
            <a:r>
              <a:rPr lang="en-GB" sz="3100" dirty="0"/>
              <a:t> allow you to explicitly define, at modelling time</a:t>
            </a:r>
            <a:r>
              <a:rPr lang="en-GB" sz="3100" dirty="0">
                <a:solidFill>
                  <a:schemeClr val="tx2"/>
                </a:solidFill>
              </a:rPr>
              <a:t>, the structure of the JSON/XML</a:t>
            </a:r>
            <a:r>
              <a:rPr lang="en-GB" sz="3100" dirty="0"/>
              <a:t> </a:t>
            </a:r>
            <a:r>
              <a:rPr lang="en-GB" sz="3100" dirty="0">
                <a:solidFill>
                  <a:schemeClr val="tx2"/>
                </a:solidFill>
              </a:rPr>
              <a:t>messages </a:t>
            </a:r>
            <a:r>
              <a:rPr lang="en-GB" sz="3100" dirty="0"/>
              <a:t>that will be used in the APIs. 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Stereotypes: </a:t>
            </a:r>
            <a:r>
              <a:rPr lang="en-GB" sz="3100" b="1" dirty="0"/>
              <a:t>&lt;&lt;Swagger Definition</a:t>
            </a:r>
            <a:r>
              <a:rPr lang="en-GB" sz="3100" b="1" i="1" dirty="0"/>
              <a:t>&gt;&gt; </a:t>
            </a:r>
            <a:r>
              <a:rPr lang="en-GB" sz="3100" b="1" dirty="0"/>
              <a:t>&lt;&lt;Swagger Property</a:t>
            </a:r>
            <a:r>
              <a:rPr lang="en-GB" sz="3100" b="1" i="1" dirty="0"/>
              <a:t>&gt;&gt;</a:t>
            </a:r>
            <a:endParaRPr lang="en-GB" sz="3100" dirty="0"/>
          </a:p>
          <a:p>
            <a:pPr marL="0" indent="0">
              <a:buClr>
                <a:srgbClr val="FF0000"/>
              </a:buClr>
              <a:buNone/>
            </a:pPr>
            <a:endParaRPr lang="en-GB" sz="31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Data Objects (</a:t>
            </a:r>
            <a:r>
              <a:rPr lang="it-IT" altLang="en-US" sz="3200" b="1" i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Transfer Objects</a:t>
            </a: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232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F01B04-8B32-4F9D-8F67-34586F9C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1075267"/>
            <a:ext cx="5972537" cy="5586791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04407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- </a:t>
            </a:r>
            <a:r>
              <a:rPr lang="en-GB" altLang="en-US" sz="3200" b="1" dirty="0">
                <a:latin typeface="NBS Medium"/>
                <a:ea typeface="ＭＳ Ｐゴシック" panose="020B0600070205080204" pitchFamily="34" charset="-128"/>
                <a:cs typeface="NBS Medium"/>
              </a:rPr>
              <a:t>Inheritance and Polymorphism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6B4C47-D223-4474-ACDA-12D80A8645A5}"/>
              </a:ext>
            </a:extLst>
          </p:cNvPr>
          <p:cNvSpPr/>
          <p:nvPr/>
        </p:nvSpPr>
        <p:spPr>
          <a:xfrm>
            <a:off x="487679" y="1170911"/>
            <a:ext cx="1445624" cy="21849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466CC8-956F-4006-A653-F3DD35FB6697}"/>
              </a:ext>
            </a:extLst>
          </p:cNvPr>
          <p:cNvSpPr/>
          <p:nvPr/>
        </p:nvSpPr>
        <p:spPr>
          <a:xfrm>
            <a:off x="612247" y="1622232"/>
            <a:ext cx="1233970" cy="2184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4CD140-01C8-499B-B964-DE834A3240F2}"/>
              </a:ext>
            </a:extLst>
          </p:cNvPr>
          <p:cNvSpPr/>
          <p:nvPr/>
        </p:nvSpPr>
        <p:spPr>
          <a:xfrm>
            <a:off x="487678" y="3211788"/>
            <a:ext cx="1584961" cy="41273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94D548-D2D6-4DCF-93E7-40FA5A5DE3ED}"/>
              </a:ext>
            </a:extLst>
          </p:cNvPr>
          <p:cNvSpPr/>
          <p:nvPr/>
        </p:nvSpPr>
        <p:spPr>
          <a:xfrm>
            <a:off x="487677" y="4925615"/>
            <a:ext cx="1584961" cy="41273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379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0DFCBC-8497-4A30-B4A5-CFF648C9A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171065"/>
            <a:ext cx="7029450" cy="54474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7957471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Application + Resources + RDOs = REST service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0C5ED-D575-4D92-BC36-AF57EC26F8CE}"/>
              </a:ext>
            </a:extLst>
          </p:cNvPr>
          <p:cNvSpPr txBox="1"/>
          <p:nvPr/>
        </p:nvSpPr>
        <p:spPr>
          <a:xfrm>
            <a:off x="5343357" y="1288415"/>
            <a:ext cx="19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Service </a:t>
            </a:r>
            <a:r>
              <a:rPr lang="en-GB" sz="1400" b="1" dirty="0">
                <a:solidFill>
                  <a:srgbClr val="FF0000"/>
                </a:solidFill>
                <a:latin typeface="NBS Medium"/>
                <a:ea typeface="ＭＳ Ｐゴシック" panose="020B0600070205080204" pitchFamily="34" charset="-128"/>
              </a:rPr>
              <a:t>(/</a:t>
            </a:r>
            <a:r>
              <a:rPr lang="en-GB" sz="1400" b="1" dirty="0" err="1">
                <a:solidFill>
                  <a:srgbClr val="FF0000"/>
                </a:solidFill>
                <a:latin typeface="NBS Medium"/>
                <a:ea typeface="ＭＳ Ｐゴシック" panose="020B0600070205080204" pitchFamily="34" charset="-128"/>
              </a:rPr>
              <a:t>nem</a:t>
            </a:r>
            <a:r>
              <a:rPr lang="en-GB" sz="1400" b="1" dirty="0">
                <a:solidFill>
                  <a:srgbClr val="FF0000"/>
                </a:solidFill>
                <a:latin typeface="NBS Medium"/>
                <a:ea typeface="ＭＳ Ｐゴシック" panose="020B0600070205080204" pitchFamily="34" charset="-128"/>
              </a:rPr>
              <a:t>/</a:t>
            </a:r>
            <a:r>
              <a:rPr lang="en-GB" sz="1400" b="1" dirty="0" err="1">
                <a:solidFill>
                  <a:srgbClr val="FF0000"/>
                </a:solidFill>
                <a:latin typeface="NBS Medium"/>
                <a:ea typeface="ＭＳ Ｐゴシック" panose="020B0600070205080204" pitchFamily="34" charset="-128"/>
              </a:rPr>
              <a:t>ippt</a:t>
            </a:r>
            <a:r>
              <a:rPr lang="en-GB" sz="1400" b="1" dirty="0">
                <a:solidFill>
                  <a:srgbClr val="FF0000"/>
                </a:solidFill>
                <a:latin typeface="NBS Medium"/>
                <a:ea typeface="ＭＳ Ｐゴシック" panose="020B0600070205080204" pitchFamily="34" charset="-128"/>
              </a:rPr>
              <a:t>/v1)</a:t>
            </a:r>
            <a:endParaRPr lang="en-GB" sz="3200" b="1" dirty="0">
              <a:solidFill>
                <a:srgbClr val="FF0000"/>
              </a:solidFill>
              <a:latin typeface="NBS Medium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48E65-966B-4A64-B9E1-435001F8AC80}"/>
              </a:ext>
            </a:extLst>
          </p:cNvPr>
          <p:cNvSpPr txBox="1"/>
          <p:nvPr/>
        </p:nvSpPr>
        <p:spPr>
          <a:xfrm>
            <a:off x="6366289" y="2721660"/>
            <a:ext cx="238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tx2"/>
                </a:solidFill>
              </a:rPr>
              <a:t>Resources and its Operations </a:t>
            </a:r>
          </a:p>
          <a:p>
            <a:pPr algn="ctr"/>
            <a:r>
              <a:rPr lang="en-GB" sz="1400" b="1" dirty="0">
                <a:solidFill>
                  <a:schemeClr val="tx2"/>
                </a:solidFill>
              </a:rPr>
              <a:t>(HTTP verbs)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EEC63E-7D32-4EFE-BAB4-4A1CB0840CEC}"/>
              </a:ext>
            </a:extLst>
          </p:cNvPr>
          <p:cNvCxnSpPr>
            <a:cxnSpLocks/>
          </p:cNvCxnSpPr>
          <p:nvPr/>
        </p:nvCxnSpPr>
        <p:spPr>
          <a:xfrm>
            <a:off x="487680" y="3396813"/>
            <a:ext cx="8098971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B4DE8-B0D9-4F6A-88F1-7EDD642CD448}"/>
              </a:ext>
            </a:extLst>
          </p:cNvPr>
          <p:cNvSpPr txBox="1"/>
          <p:nvPr/>
        </p:nvSpPr>
        <p:spPr>
          <a:xfrm>
            <a:off x="5743344" y="4234421"/>
            <a:ext cx="27127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Data Model</a:t>
            </a:r>
          </a:p>
          <a:p>
            <a:pPr algn="ctr"/>
            <a:r>
              <a:rPr lang="en-GB" b="1" dirty="0">
                <a:solidFill>
                  <a:schemeClr val="tx2"/>
                </a:solidFill>
              </a:rPr>
              <a:t>(Resource Representation)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CA51B-D2FE-4322-A149-C77E24B66388}"/>
              </a:ext>
            </a:extLst>
          </p:cNvPr>
          <p:cNvSpPr txBox="1"/>
          <p:nvPr/>
        </p:nvSpPr>
        <p:spPr>
          <a:xfrm>
            <a:off x="3893606" y="199734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URIs</a:t>
            </a:r>
          </a:p>
        </p:txBody>
      </p:sp>
    </p:spTree>
    <p:extLst>
      <p:ext uri="{BB962C8B-B14F-4D97-AF65-F5344CB8AC3E}">
        <p14:creationId xmlns:p14="http://schemas.microsoft.com/office/powerpoint/2010/main" val="330121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Propositions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dirty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78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31581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400" dirty="0"/>
              <a:t>REST leverages the capabilities of Hypertext Transfer Protocol (</a:t>
            </a:r>
            <a:r>
              <a:rPr lang="en-GB" sz="2400" dirty="0">
                <a:solidFill>
                  <a:schemeClr val="tx2"/>
                </a:solidFill>
              </a:rPr>
              <a:t>HTTP</a:t>
            </a:r>
            <a:r>
              <a:rPr lang="en-GB" sz="2400" dirty="0"/>
              <a:t>) and Uniform Resource Identifiers (</a:t>
            </a:r>
            <a:r>
              <a:rPr lang="en-GB" sz="2400" dirty="0">
                <a:solidFill>
                  <a:schemeClr val="tx2"/>
                </a:solidFill>
              </a:rPr>
              <a:t>URIs</a:t>
            </a:r>
            <a:r>
              <a:rPr lang="en-GB" sz="2400" dirty="0"/>
              <a:t>) to retrieve or modify the state of a </a:t>
            </a:r>
            <a:r>
              <a:rPr lang="en-GB" sz="2400" dirty="0">
                <a:solidFill>
                  <a:schemeClr val="tx2"/>
                </a:solidFill>
              </a:rPr>
              <a:t>resource</a:t>
            </a:r>
            <a:r>
              <a:rPr lang="en-GB" sz="2400" dirty="0"/>
              <a:t>. </a:t>
            </a: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 marL="0" indent="0">
              <a:lnSpc>
                <a:spcPct val="70000"/>
              </a:lnSpc>
              <a:buClr>
                <a:srgbClr val="FF0000"/>
              </a:buClr>
              <a:buNone/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Very Simple Description</a:t>
            </a:r>
          </a:p>
        </p:txBody>
      </p:sp>
    </p:spTree>
    <p:extLst>
      <p:ext uri="{BB962C8B-B14F-4D97-AF65-F5344CB8AC3E}">
        <p14:creationId xmlns:p14="http://schemas.microsoft.com/office/powerpoint/2010/main" val="301226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3100" dirty="0"/>
              <a:t>Versioning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FF0000"/>
                </a:solidFill>
              </a:rPr>
              <a:t>Major version numbers on </a:t>
            </a:r>
            <a:r>
              <a:rPr lang="en-GB" sz="2700" dirty="0" err="1">
                <a:solidFill>
                  <a:srgbClr val="FF0000"/>
                </a:solidFill>
              </a:rPr>
              <a:t>basePath</a:t>
            </a:r>
            <a:r>
              <a:rPr lang="en-GB" sz="2700" dirty="0"/>
              <a:t>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3100" dirty="0"/>
              <a:t>Modelling RESTful service RSA using stereotypes: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FF0000"/>
                </a:solidFill>
              </a:rPr>
              <a:t>SwaggerApp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FF0000"/>
                </a:solidFill>
              </a:rPr>
              <a:t>Resource / Path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700" dirty="0">
                <a:solidFill>
                  <a:srgbClr val="FF0000"/>
                </a:solidFill>
              </a:rPr>
              <a:t>SwaggerOperation 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FF0000"/>
                </a:solidFill>
              </a:rPr>
              <a:t>SwaggerParam</a:t>
            </a:r>
            <a:r>
              <a:rPr lang="en-GB" sz="2400" dirty="0">
                <a:solidFill>
                  <a:srgbClr val="FF0000"/>
                </a:solidFill>
              </a:rPr>
              <a:t> / </a:t>
            </a:r>
            <a:r>
              <a:rPr lang="en-GB" sz="2400" dirty="0" err="1">
                <a:solidFill>
                  <a:srgbClr val="FF0000"/>
                </a:solidFill>
              </a:rPr>
              <a:t>SwaggerResponse</a:t>
            </a:r>
            <a:r>
              <a:rPr lang="en-GB" sz="2400" dirty="0">
                <a:solidFill>
                  <a:srgbClr val="FF0000"/>
                </a:solidFill>
              </a:rPr>
              <a:t> / </a:t>
            </a:r>
            <a:r>
              <a:rPr lang="en-GB" sz="2400" dirty="0" err="1">
                <a:solidFill>
                  <a:srgbClr val="FF0000"/>
                </a:solidFill>
              </a:rPr>
              <a:t>SwaggerHeader</a:t>
            </a:r>
            <a:endParaRPr lang="en-GB" sz="2400" dirty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700" dirty="0" err="1">
                <a:solidFill>
                  <a:srgbClr val="FF0000"/>
                </a:solidFill>
              </a:rPr>
              <a:t>SwaggerDefinition</a:t>
            </a:r>
            <a:r>
              <a:rPr lang="en-GB" sz="2700" dirty="0">
                <a:solidFill>
                  <a:srgbClr val="FF0000"/>
                </a:solidFill>
              </a:rPr>
              <a:t> / </a:t>
            </a:r>
            <a:r>
              <a:rPr lang="en-GB" sz="2700" dirty="0" err="1">
                <a:solidFill>
                  <a:srgbClr val="FF0000"/>
                </a:solidFill>
              </a:rPr>
              <a:t>SwaggerProperty</a:t>
            </a:r>
            <a:endParaRPr lang="en-GB" sz="2700" dirty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700" dirty="0"/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700" dirty="0"/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7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5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Propositions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7615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FA874-7AFB-4046-B837-149EBA6FC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61" y="3402476"/>
            <a:ext cx="5429250" cy="371475"/>
          </a:xfrm>
          <a:prstGeom prst="rect">
            <a:avLst/>
          </a:prstGeom>
        </p:spPr>
      </p:pic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3100" dirty="0"/>
              <a:t>Create a </a:t>
            </a:r>
            <a:r>
              <a:rPr lang="en-GB" sz="3100" dirty="0">
                <a:solidFill>
                  <a:srgbClr val="FF0000"/>
                </a:solidFill>
              </a:rPr>
              <a:t>new model </a:t>
            </a:r>
            <a:r>
              <a:rPr lang="en-GB" sz="3100" dirty="0"/>
              <a:t>for NEM RESTful services (</a:t>
            </a:r>
            <a:r>
              <a:rPr lang="en-GB" sz="3100" dirty="0" err="1">
                <a:solidFill>
                  <a:srgbClr val="FF0000"/>
                </a:solidFill>
              </a:rPr>
              <a:t>NEM_RS</a:t>
            </a:r>
            <a:r>
              <a:rPr lang="en-GB" sz="3100" dirty="0"/>
              <a:t>)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2300" dirty="0"/>
              <a:t>Not changing/extending IFW models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GB" sz="2300" dirty="0"/>
              <a:t>But keeping traceability via &lt;&lt;derive&gt;&gt; relationship</a:t>
            </a:r>
          </a:p>
          <a:p>
            <a:pPr lvl="1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2300" dirty="0"/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7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5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Propositions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1A87D-391C-4AE4-84E7-BDB2DEF1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" y="4218753"/>
            <a:ext cx="3295650" cy="20859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73706F-BE8C-4799-88F7-522F981A9405}"/>
              </a:ext>
            </a:extLst>
          </p:cNvPr>
          <p:cNvCxnSpPr>
            <a:cxnSpLocks/>
          </p:cNvCxnSpPr>
          <p:nvPr/>
        </p:nvCxnSpPr>
        <p:spPr>
          <a:xfrm flipV="1">
            <a:off x="1976846" y="3483429"/>
            <a:ext cx="4363359" cy="242969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89FAC-1931-4987-94F8-A1754775D1DF}"/>
              </a:ext>
            </a:extLst>
          </p:cNvPr>
          <p:cNvCxnSpPr>
            <a:cxnSpLocks/>
          </p:cNvCxnSpPr>
          <p:nvPr/>
        </p:nvCxnSpPr>
        <p:spPr>
          <a:xfrm flipV="1">
            <a:off x="1976846" y="3773951"/>
            <a:ext cx="5172891" cy="21391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E4D269-B6FF-4E7E-9B42-4E28D594F1FA}"/>
              </a:ext>
            </a:extLst>
          </p:cNvPr>
          <p:cNvSpPr txBox="1"/>
          <p:nvPr/>
        </p:nvSpPr>
        <p:spPr>
          <a:xfrm>
            <a:off x="4111543" y="4183866"/>
            <a:ext cx="49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56D570-F6FA-44A3-BA7F-272E73F19AA0}"/>
              </a:ext>
            </a:extLst>
          </p:cNvPr>
          <p:cNvSpPr txBox="1"/>
          <p:nvPr/>
        </p:nvSpPr>
        <p:spPr>
          <a:xfrm>
            <a:off x="5141070" y="4658870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287670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3100" dirty="0"/>
              <a:t>RSA Model Structure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FF0000"/>
                </a:solidFill>
              </a:rPr>
              <a:t>uk/co/nationwide/RESTfulServices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FF0000"/>
                </a:solidFill>
              </a:rPr>
              <a:t>/Applications </a:t>
            </a:r>
          </a:p>
          <a:p>
            <a:pPr lvl="2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900" dirty="0"/>
              <a:t>&lt;service name&gt;</a:t>
            </a:r>
          </a:p>
          <a:p>
            <a:pPr lvl="3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500" dirty="0"/>
              <a:t>&lt;major version number&gt;</a:t>
            </a:r>
          </a:p>
          <a:p>
            <a:pPr lvl="4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FF0000"/>
                </a:solidFill>
              </a:rPr>
              <a:t>Data Objects</a:t>
            </a:r>
          </a:p>
          <a:p>
            <a:pPr lvl="4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FF0000"/>
                </a:solidFill>
              </a:rPr>
              <a:t>Resources</a:t>
            </a:r>
          </a:p>
          <a:p>
            <a:pPr lvl="4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500" dirty="0"/>
              <a:t>&lt;class diagram&gt;</a:t>
            </a:r>
          </a:p>
          <a:p>
            <a:pPr lvl="4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500" dirty="0"/>
              <a:t>&lt;application class&gt;</a:t>
            </a: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300" dirty="0">
                <a:solidFill>
                  <a:srgbClr val="FF0000"/>
                </a:solidFill>
              </a:rPr>
              <a:t>/Definitions</a:t>
            </a:r>
            <a:r>
              <a:rPr lang="en-GB" sz="2300" dirty="0"/>
              <a:t> (common)</a:t>
            </a:r>
          </a:p>
          <a:p>
            <a:pPr lvl="2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FF0000"/>
                </a:solidFill>
              </a:rPr>
              <a:t>CoreDataTypes</a:t>
            </a:r>
          </a:p>
          <a:p>
            <a:pPr lvl="2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rgbClr val="FF0000"/>
                </a:solidFill>
              </a:rPr>
              <a:t>Enumerations</a:t>
            </a:r>
            <a:endParaRPr lang="en-GB" sz="2700" dirty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7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5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Propositions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94297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94DAAC4-BBEF-4E29-AA4E-4B9CFB7A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33" y="1075267"/>
            <a:ext cx="4533900" cy="516255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6B4C47-D223-4474-ACDA-12D80A8645A5}"/>
              </a:ext>
            </a:extLst>
          </p:cNvPr>
          <p:cNvSpPr/>
          <p:nvPr/>
        </p:nvSpPr>
        <p:spPr>
          <a:xfrm>
            <a:off x="757033" y="1736979"/>
            <a:ext cx="1663746" cy="2184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466CC8-956F-4006-A653-F3DD35FB6697}"/>
              </a:ext>
            </a:extLst>
          </p:cNvPr>
          <p:cNvSpPr/>
          <p:nvPr/>
        </p:nvSpPr>
        <p:spPr>
          <a:xfrm>
            <a:off x="2110907" y="2958274"/>
            <a:ext cx="1826152" cy="1741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4CD140-01C8-499B-B964-DE834A3240F2}"/>
              </a:ext>
            </a:extLst>
          </p:cNvPr>
          <p:cNvSpPr/>
          <p:nvPr/>
        </p:nvSpPr>
        <p:spPr>
          <a:xfrm>
            <a:off x="2227870" y="5365288"/>
            <a:ext cx="1497876" cy="1926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46B78C-0BA9-4AE2-A560-9F5827EB91B6}"/>
              </a:ext>
            </a:extLst>
          </p:cNvPr>
          <p:cNvSpPr/>
          <p:nvPr/>
        </p:nvSpPr>
        <p:spPr>
          <a:xfrm>
            <a:off x="1224073" y="2249143"/>
            <a:ext cx="975361" cy="2184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55C396-A155-45A4-A89C-96292A1E166E}"/>
              </a:ext>
            </a:extLst>
          </p:cNvPr>
          <p:cNvSpPr/>
          <p:nvPr/>
        </p:nvSpPr>
        <p:spPr>
          <a:xfrm>
            <a:off x="1991853" y="3299732"/>
            <a:ext cx="195806" cy="1993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491F4-0185-4EBB-9E63-40BF4A6A82A8}"/>
              </a:ext>
            </a:extLst>
          </p:cNvPr>
          <p:cNvSpPr txBox="1"/>
          <p:nvPr/>
        </p:nvSpPr>
        <p:spPr>
          <a:xfrm>
            <a:off x="1103279" y="3214742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49E27B-84DD-4405-B9EF-DA4BE4B58713}"/>
              </a:ext>
            </a:extLst>
          </p:cNvPr>
          <p:cNvSpPr txBox="1"/>
          <p:nvPr/>
        </p:nvSpPr>
        <p:spPr>
          <a:xfrm>
            <a:off x="1103279" y="5090726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Service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A44B79C-EA53-4056-98EC-1950D7AE659C}"/>
              </a:ext>
            </a:extLst>
          </p:cNvPr>
          <p:cNvSpPr/>
          <p:nvPr/>
        </p:nvSpPr>
        <p:spPr>
          <a:xfrm>
            <a:off x="1993394" y="5195028"/>
            <a:ext cx="195806" cy="19935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93707-778D-4810-8D3F-43CB22A533D1}"/>
              </a:ext>
            </a:extLst>
          </p:cNvPr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Propositions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3201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79D791F2-633D-48CB-B2F0-F916ECC42574}"/>
              </a:ext>
            </a:extLst>
          </p:cNvPr>
          <p:cNvSpPr txBox="1">
            <a:spLocks/>
          </p:cNvSpPr>
          <p:nvPr/>
        </p:nvSpPr>
        <p:spPr bwMode="auto">
          <a:xfrm>
            <a:off x="1331913" y="2276475"/>
            <a:ext cx="62198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  <a:cs typeface="NBS Medium" panose="020B0603030303020204" pitchFamily="34" charset="0"/>
              </a:defRPr>
            </a:lvl1pPr>
            <a:lvl2pPr marL="720725" indent="-274638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2pPr>
            <a:lvl3pPr marL="1257300" indent="-2667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3pPr>
            <a:lvl4pPr marL="1703388" indent="-2667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4pPr>
            <a:lvl5pPr marL="2424113" indent="-2667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5pPr>
            <a:lvl6pPr marL="28813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6pPr>
            <a:lvl7pPr marL="33385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7pPr>
            <a:lvl8pPr marL="37957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8pPr>
            <a:lvl9pPr marL="42529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6600" b="1" dirty="0">
                <a:latin typeface="Brush Script MT" panose="030608020404060703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7428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2">
            <a:extLst>
              <a:ext uri="{FF2B5EF4-FFF2-40B4-BE49-F238E27FC236}">
                <a16:creationId xmlns:a16="http://schemas.microsoft.com/office/drawing/2014/main" id="{A780C669-267B-4730-8B56-80EE1523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25" y="2819400"/>
            <a:ext cx="6219825" cy="830263"/>
          </a:xfrm>
        </p:spPr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58779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it-IT" altLang="en-US" dirty="0">
                <a:solidFill>
                  <a:srgbClr val="004A8F"/>
                </a:solidFill>
              </a:rPr>
              <a:t>OpenAPI 2.0 vs 3.0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dirty="0"/>
              <a:t>What changed?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7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2.0 vs 3.0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41" y="1075267"/>
            <a:ext cx="7057080" cy="49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58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3.0.0 (What’s new)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53166" y="1308805"/>
            <a:ext cx="8012466" cy="48534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Structure rearranged for easier and extended </a:t>
            </a:r>
            <a:r>
              <a:rPr lang="en-GB" sz="2200" b="1" dirty="0">
                <a:solidFill>
                  <a:srgbClr val="C00000"/>
                </a:solidFill>
              </a:rPr>
              <a:t>reusability</a:t>
            </a:r>
            <a:r>
              <a:rPr lang="en-GB" sz="2200" dirty="0"/>
              <a:t>.</a:t>
            </a:r>
          </a:p>
          <a:p>
            <a:r>
              <a:rPr lang="en-GB" sz="2200" dirty="0"/>
              <a:t>Extended JSON Schema support to include `</a:t>
            </a:r>
            <a:r>
              <a:rPr lang="en-GB" sz="2200" b="1" dirty="0" err="1">
                <a:solidFill>
                  <a:srgbClr val="C00000"/>
                </a:solidFill>
              </a:rPr>
              <a:t>oneOf</a:t>
            </a:r>
            <a:r>
              <a:rPr lang="en-GB" sz="2200" dirty="0"/>
              <a:t>`, `</a:t>
            </a:r>
            <a:r>
              <a:rPr lang="en-GB" sz="2200" b="1" dirty="0" err="1">
                <a:solidFill>
                  <a:srgbClr val="C00000"/>
                </a:solidFill>
              </a:rPr>
              <a:t>anyOf</a:t>
            </a:r>
            <a:r>
              <a:rPr lang="en-GB" sz="2200" dirty="0"/>
              <a:t>` and `</a:t>
            </a:r>
            <a:r>
              <a:rPr lang="en-GB" sz="2200" b="1" dirty="0">
                <a:solidFill>
                  <a:srgbClr val="C00000"/>
                </a:solidFill>
              </a:rPr>
              <a:t>not</a:t>
            </a:r>
            <a:r>
              <a:rPr lang="en-GB" sz="2200" dirty="0"/>
              <a:t>`.</a:t>
            </a:r>
          </a:p>
          <a:p>
            <a:r>
              <a:rPr lang="en-GB" sz="2200"/>
              <a:t>Allowed </a:t>
            </a:r>
            <a:r>
              <a:rPr lang="en-GB" sz="2200" dirty="0"/>
              <a:t>the </a:t>
            </a:r>
            <a:r>
              <a:rPr lang="en-GB" sz="2200" b="1" dirty="0">
                <a:solidFill>
                  <a:srgbClr val="C00000"/>
                </a:solidFill>
              </a:rPr>
              <a:t>use of schema in parameters</a:t>
            </a:r>
            <a:r>
              <a:rPr lang="en-GB" sz="2200" dirty="0"/>
              <a:t>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Cookie</a:t>
            </a:r>
            <a:r>
              <a:rPr lang="en-GB" sz="2200" dirty="0"/>
              <a:t> </a:t>
            </a:r>
            <a:r>
              <a:rPr lang="en-GB" sz="2200" b="1" dirty="0">
                <a:solidFill>
                  <a:srgbClr val="C00000"/>
                </a:solidFill>
              </a:rPr>
              <a:t>parameters</a:t>
            </a:r>
            <a:r>
              <a:rPr lang="en-GB" sz="2200" dirty="0"/>
              <a:t> and eliminated </a:t>
            </a:r>
            <a:r>
              <a:rPr lang="en-GB" sz="2200" dirty="0" err="1"/>
              <a:t>dataForm</a:t>
            </a:r>
            <a:r>
              <a:rPr lang="en-GB" sz="2200" dirty="0"/>
              <a:t>.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Body parameters</a:t>
            </a:r>
            <a:r>
              <a:rPr lang="en-GB" sz="2200" dirty="0"/>
              <a:t> were extracted to their own entity.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content type negotiation</a:t>
            </a:r>
            <a:r>
              <a:rPr lang="en-GB" sz="2200" dirty="0"/>
              <a:t>.</a:t>
            </a:r>
          </a:p>
          <a:p>
            <a:r>
              <a:rPr lang="en-GB" sz="2200" dirty="0"/>
              <a:t>Introduced a new format to allow </a:t>
            </a:r>
            <a:r>
              <a:rPr lang="en-GB" sz="2200" b="1" dirty="0">
                <a:solidFill>
                  <a:srgbClr val="C00000"/>
                </a:solidFill>
              </a:rPr>
              <a:t>static linking between responses and future requests</a:t>
            </a:r>
            <a:r>
              <a:rPr lang="en-GB" sz="2200" dirty="0"/>
              <a:t>.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Simplified and enhanced security</a:t>
            </a:r>
            <a:r>
              <a:rPr lang="en-GB" sz="2200" dirty="0"/>
              <a:t> definitions of APIs.</a:t>
            </a:r>
          </a:p>
          <a:p>
            <a:r>
              <a:rPr lang="en-GB" sz="2200" dirty="0"/>
              <a:t>Added a </a:t>
            </a:r>
            <a:r>
              <a:rPr lang="en-GB" sz="2200" b="1" dirty="0" err="1">
                <a:solidFill>
                  <a:srgbClr val="C00000"/>
                </a:solidFill>
              </a:rPr>
              <a:t>callback</a:t>
            </a:r>
            <a:r>
              <a:rPr lang="en-GB" sz="2200" b="1" dirty="0">
                <a:solidFill>
                  <a:srgbClr val="C00000"/>
                </a:solidFill>
              </a:rPr>
              <a:t> mechanism </a:t>
            </a:r>
            <a:r>
              <a:rPr lang="en-GB" sz="2200" dirty="0"/>
              <a:t>to describe </a:t>
            </a:r>
            <a:r>
              <a:rPr lang="en-GB" sz="2200" dirty="0" err="1"/>
              <a:t>WebHooks</a:t>
            </a:r>
            <a:r>
              <a:rPr lang="en-GB" sz="2200" dirty="0"/>
              <a:t>.</a:t>
            </a:r>
          </a:p>
          <a:p>
            <a:pPr lvl="0" fontAlgn="base">
              <a:buClr>
                <a:schemeClr val="tx2"/>
              </a:buClr>
            </a:pPr>
            <a:endParaRPr lang="en-GB" sz="2200" dirty="0"/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615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https://www.openapis.org/blog/2017/01/24/a-new-year-a-new-specification</a:t>
            </a:r>
          </a:p>
        </p:txBody>
      </p:sp>
    </p:spTree>
    <p:extLst>
      <p:ext uri="{BB962C8B-B14F-4D97-AF65-F5344CB8AC3E}">
        <p14:creationId xmlns:p14="http://schemas.microsoft.com/office/powerpoint/2010/main" val="107902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6043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200" i="1" dirty="0"/>
              <a:t>“The key abstraction of information in REST is a resource...” </a:t>
            </a:r>
            <a:r>
              <a:rPr lang="en-GB" sz="2200" dirty="0"/>
              <a:t>- Roy Fielding’s </a:t>
            </a:r>
            <a:r>
              <a:rPr lang="en-GB" sz="2200" dirty="0">
                <a:hlinkClick r:id="rId2"/>
              </a:rPr>
              <a:t>dissertation</a:t>
            </a:r>
            <a:r>
              <a:rPr lang="en-GB" sz="2200" dirty="0"/>
              <a:t>.</a:t>
            </a:r>
          </a:p>
          <a:p>
            <a:pPr>
              <a:buClr>
                <a:srgbClr val="FF0000"/>
              </a:buClr>
            </a:pPr>
            <a:endParaRPr lang="en-GB" sz="2200" dirty="0"/>
          </a:p>
          <a:p>
            <a:pPr>
              <a:buClr>
                <a:srgbClr val="FF0000"/>
              </a:buClr>
            </a:pPr>
            <a:r>
              <a:rPr lang="en-GB" sz="2200" dirty="0">
                <a:solidFill>
                  <a:srgbClr val="C00000"/>
                </a:solidFill>
              </a:rPr>
              <a:t>Resources form the nucleus of any REST API design</a:t>
            </a:r>
            <a:r>
              <a:rPr lang="en-GB" sz="2200" dirty="0"/>
              <a:t>. Resource identifiers (URI), Resource representations, API operations (using various HTTP methods), etc. are all built around the concept of Resources. </a:t>
            </a:r>
            <a:r>
              <a:rPr lang="en-GB" sz="2200" dirty="0">
                <a:solidFill>
                  <a:srgbClr val="C00000"/>
                </a:solidFill>
              </a:rPr>
              <a:t>It is very important to select the right resources</a:t>
            </a:r>
            <a:r>
              <a:rPr lang="en-GB" sz="2200" dirty="0"/>
              <a:t> and model the resources </a:t>
            </a:r>
            <a:r>
              <a:rPr lang="en-GB" sz="2200" dirty="0">
                <a:solidFill>
                  <a:srgbClr val="C00000"/>
                </a:solidFill>
              </a:rPr>
              <a:t>at the right granularity</a:t>
            </a:r>
            <a:r>
              <a:rPr lang="en-GB" sz="2200" dirty="0"/>
              <a:t> while designing the REST API in order to achieve </a:t>
            </a:r>
            <a:r>
              <a:rPr lang="en-GB" sz="2200" dirty="0">
                <a:solidFill>
                  <a:srgbClr val="C00000"/>
                </a:solidFill>
              </a:rPr>
              <a:t>maintainable</a:t>
            </a:r>
            <a:r>
              <a:rPr lang="en-GB" sz="2200" dirty="0"/>
              <a:t>.</a:t>
            </a:r>
          </a:p>
          <a:p>
            <a:pPr>
              <a:buClr>
                <a:srgbClr val="FF0000"/>
              </a:buClr>
            </a:pPr>
            <a:r>
              <a:rPr lang="en-GB" sz="2200" dirty="0"/>
              <a:t>A resource can be a </a:t>
            </a:r>
            <a:r>
              <a:rPr lang="en-GB" sz="2200" dirty="0">
                <a:solidFill>
                  <a:srgbClr val="C00000"/>
                </a:solidFill>
              </a:rPr>
              <a:t>singleton</a:t>
            </a:r>
            <a:r>
              <a:rPr lang="en-GB" sz="2200" dirty="0"/>
              <a:t> or a </a:t>
            </a:r>
            <a:r>
              <a:rPr lang="en-GB" sz="2200" dirty="0">
                <a:solidFill>
                  <a:srgbClr val="C00000"/>
                </a:solidFill>
              </a:rPr>
              <a:t>collection</a:t>
            </a:r>
            <a:r>
              <a:rPr lang="en-GB" sz="2200" dirty="0"/>
              <a:t>. For example, “</a:t>
            </a:r>
            <a:r>
              <a:rPr lang="en-GB" sz="2200" b="1" dirty="0"/>
              <a:t>customers</a:t>
            </a:r>
            <a:r>
              <a:rPr lang="en-GB" sz="2200" dirty="0"/>
              <a:t>” is a collection resource and “</a:t>
            </a:r>
            <a:r>
              <a:rPr lang="en-GB" sz="2200" b="1" dirty="0"/>
              <a:t>customer</a:t>
            </a:r>
            <a:r>
              <a:rPr lang="en-GB" sz="2200" dirty="0"/>
              <a:t>” is a singleton resource.</a:t>
            </a: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85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https://www.thoughtworks.com/insights/blog/rest-api-design-resource-modeling</a:t>
            </a:r>
          </a:p>
        </p:txBody>
      </p:sp>
    </p:spTree>
    <p:extLst>
      <p:ext uri="{BB962C8B-B14F-4D97-AF65-F5344CB8AC3E}">
        <p14:creationId xmlns:p14="http://schemas.microsoft.com/office/powerpoint/2010/main" val="80431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37881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800" dirty="0"/>
              <a:t>A resource can be represented in multiple formats, such as JSON, XML, YAML, etc.</a:t>
            </a:r>
          </a:p>
          <a:p>
            <a:pPr>
              <a:buClr>
                <a:srgbClr val="FF0000"/>
              </a:buClr>
            </a:pPr>
            <a:r>
              <a:rPr lang="en-GB" sz="2800" dirty="0"/>
              <a:t>In JSON, the representation would be:</a:t>
            </a:r>
            <a:endParaRPr lang="en-GB" sz="2400" dirty="0"/>
          </a:p>
          <a:p>
            <a:pPr>
              <a:buClr>
                <a:srgbClr val="FF0000"/>
              </a:buClr>
            </a:pPr>
            <a:endParaRPr lang="en-GB" sz="2400" dirty="0"/>
          </a:p>
          <a:p>
            <a:pPr>
              <a:buClr>
                <a:srgbClr val="FF0000"/>
              </a:buClr>
            </a:pPr>
            <a:endParaRPr lang="en-GB" sz="2400" dirty="0"/>
          </a:p>
          <a:p>
            <a:pPr>
              <a:buClr>
                <a:srgbClr val="FF0000"/>
              </a:buClr>
            </a:pPr>
            <a:endParaRPr lang="en-GB" sz="2800" dirty="0"/>
          </a:p>
          <a:p>
            <a:pPr>
              <a:buClr>
                <a:srgbClr val="FF0000"/>
              </a:buClr>
            </a:pPr>
            <a:r>
              <a:rPr lang="en-GB" sz="2800" dirty="0"/>
              <a:t>In XML, the representation would be the following:</a:t>
            </a: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Resource Representation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85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https://www.thoughtworks.com/insights/blog/rest-api-design-resource-modeling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79" y="2781882"/>
            <a:ext cx="3319367" cy="1366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79" y="4689154"/>
            <a:ext cx="3963358" cy="1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OpenAPI (Swagger)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dirty="0"/>
              <a:t>Standardizing how REST APIs are described</a:t>
            </a:r>
            <a:endParaRPr lang="en-US" dirty="0"/>
          </a:p>
        </p:txBody>
      </p:sp>
      <p:sp>
        <p:nvSpPr>
          <p:cNvPr id="4" name="AutoShape 2" descr="pasted-image-0"/>
          <p:cNvSpPr>
            <a:spLocks noChangeAspect="1" noChangeArrowheads="1"/>
          </p:cNvSpPr>
          <p:nvPr/>
        </p:nvSpPr>
        <p:spPr bwMode="auto">
          <a:xfrm>
            <a:off x="2190750" y="1752600"/>
            <a:ext cx="47625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36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 Swagger 2.0 file is made of 15 standardized sections, open to extensions. Only 3 of these sections are required (denoted below with </a:t>
            </a:r>
            <a:r>
              <a:rPr lang="en-US" sz="2800" b="1" dirty="0">
                <a:solidFill>
                  <a:srgbClr val="C00000"/>
                </a:solidFill>
              </a:rPr>
              <a:t>bold</a:t>
            </a:r>
            <a:r>
              <a:rPr lang="en-US" sz="2800" dirty="0"/>
              <a:t> face). These 15 sections fall into 5 main categories: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dirty="0"/>
              <a:t>A mandatory </a:t>
            </a:r>
            <a:r>
              <a:rPr lang="en-US" sz="2800" b="1" dirty="0"/>
              <a:t>header</a:t>
            </a:r>
            <a:r>
              <a:rPr lang="en-US" sz="2800" dirty="0"/>
              <a:t> section (</a:t>
            </a:r>
            <a:r>
              <a:rPr lang="en-US" sz="2800" b="1" dirty="0">
                <a:solidFill>
                  <a:srgbClr val="C00000"/>
                </a:solidFill>
              </a:rPr>
              <a:t>swagger</a:t>
            </a:r>
            <a:r>
              <a:rPr lang="en-US" sz="2800" dirty="0"/>
              <a:t>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Meta data</a:t>
            </a:r>
            <a:r>
              <a:rPr lang="en-US" sz="2800" dirty="0"/>
              <a:t> around the API being described (</a:t>
            </a:r>
            <a:r>
              <a:rPr lang="en-US" sz="2800" b="1" dirty="0">
                <a:solidFill>
                  <a:srgbClr val="C00000"/>
                </a:solidFill>
              </a:rPr>
              <a:t>info</a:t>
            </a:r>
            <a:r>
              <a:rPr lang="en-US" sz="2800" dirty="0"/>
              <a:t>, tags, </a:t>
            </a:r>
            <a:r>
              <a:rPr lang="en-US" sz="2800" dirty="0" err="1"/>
              <a:t>externalDocs</a:t>
            </a:r>
            <a:r>
              <a:rPr lang="en-US" sz="2800" dirty="0"/>
              <a:t>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Global configuration</a:t>
            </a:r>
            <a:r>
              <a:rPr lang="en-US" sz="2800" dirty="0"/>
              <a:t> (host, </a:t>
            </a:r>
            <a:r>
              <a:rPr lang="en-US" sz="2800" dirty="0" err="1"/>
              <a:t>basePath</a:t>
            </a:r>
            <a:r>
              <a:rPr lang="en-US" sz="2800" dirty="0"/>
              <a:t>, schemes)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dirty="0"/>
              <a:t>The </a:t>
            </a:r>
            <a:r>
              <a:rPr lang="en-US" sz="2800" b="1" dirty="0"/>
              <a:t>API description</a:t>
            </a:r>
            <a:r>
              <a:rPr lang="en-US" sz="2800" dirty="0"/>
              <a:t> (consumes, produces, </a:t>
            </a:r>
            <a:r>
              <a:rPr lang="en-US" sz="2800" b="1" dirty="0">
                <a:solidFill>
                  <a:srgbClr val="C00000"/>
                </a:solidFill>
              </a:rPr>
              <a:t>paths</a:t>
            </a:r>
            <a:r>
              <a:rPr lang="en-US" sz="2800" b="1" dirty="0"/>
              <a:t>,</a:t>
            </a:r>
            <a:r>
              <a:rPr lang="en-US" sz="2800" dirty="0"/>
              <a:t> definitions, parameters, responses)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Security</a:t>
            </a:r>
            <a:r>
              <a:rPr lang="en-US" sz="2800" dirty="0"/>
              <a:t> related descriptions (</a:t>
            </a:r>
            <a:r>
              <a:rPr lang="en-US" sz="2800" dirty="0" err="1"/>
              <a:t>securityDefinitions</a:t>
            </a:r>
            <a:r>
              <a:rPr lang="en-US" sz="2800" dirty="0"/>
              <a:t>, security).</a:t>
            </a:r>
            <a:endParaRPr lang="en-GB" sz="2800" dirty="0"/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2.0</a:t>
            </a:r>
          </a:p>
        </p:txBody>
      </p:sp>
    </p:spTree>
    <p:extLst>
      <p:ext uri="{BB962C8B-B14F-4D97-AF65-F5344CB8AC3E}">
        <p14:creationId xmlns:p14="http://schemas.microsoft.com/office/powerpoint/2010/main" val="411841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444137" y="1308806"/>
            <a:ext cx="8221495" cy="4590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>
                <a:solidFill>
                  <a:schemeClr val="tx2"/>
                </a:solidFill>
              </a:rPr>
              <a:t>https</a:t>
            </a:r>
            <a:r>
              <a:rPr lang="en-GB" sz="2200" dirty="0">
                <a:solidFill>
                  <a:schemeClr val="bg1"/>
                </a:solidFill>
              </a:rPr>
              <a:t>://</a:t>
            </a:r>
            <a:r>
              <a:rPr lang="en-GB" sz="2200" dirty="0">
                <a:solidFill>
                  <a:srgbClr val="00B0F0"/>
                </a:solidFill>
              </a:rPr>
              <a:t>&lt;server_name&gt;:&lt;port&gt;</a:t>
            </a:r>
            <a:r>
              <a:rPr lang="en-GB" sz="2200" dirty="0">
                <a:solidFill>
                  <a:srgbClr val="00B050"/>
                </a:solidFill>
              </a:rPr>
              <a:t>/&lt;service_name&gt;/</a:t>
            </a:r>
            <a:r>
              <a:rPr lang="en-GB" sz="2200" dirty="0">
                <a:solidFill>
                  <a:srgbClr val="FFC000"/>
                </a:solidFill>
              </a:rPr>
              <a:t>&lt;resource_name&gt;</a:t>
            </a: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94727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 RESTful Service’s URI in Swagger Terms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C09DCF-7B72-401D-A9A4-77555A1C163F}"/>
              </a:ext>
            </a:extLst>
          </p:cNvPr>
          <p:cNvSpPr txBox="1">
            <a:spLocks/>
          </p:cNvSpPr>
          <p:nvPr/>
        </p:nvSpPr>
        <p:spPr>
          <a:xfrm>
            <a:off x="653166" y="1924594"/>
            <a:ext cx="8012466" cy="36787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buClr>
                <a:schemeClr val="tx2"/>
              </a:buClr>
            </a:pPr>
            <a:r>
              <a:rPr lang="en-GB" sz="3600" dirty="0">
                <a:solidFill>
                  <a:schemeClr val="tx2"/>
                </a:solidFill>
              </a:rPr>
              <a:t>schemes</a:t>
            </a:r>
          </a:p>
          <a:p>
            <a:pPr lvl="0" fontAlgn="base">
              <a:buClr>
                <a:schemeClr val="tx2"/>
              </a:buClr>
            </a:pPr>
            <a:r>
              <a:rPr lang="en-GB" sz="3600" dirty="0">
                <a:solidFill>
                  <a:schemeClr val="bg2"/>
                </a:solidFill>
              </a:rPr>
              <a:t>host</a:t>
            </a:r>
          </a:p>
          <a:p>
            <a:pPr lvl="0" fontAlgn="base">
              <a:buClr>
                <a:schemeClr val="tx2"/>
              </a:buClr>
            </a:pPr>
            <a:r>
              <a:rPr lang="en-US" sz="3600" dirty="0" err="1">
                <a:solidFill>
                  <a:srgbClr val="00B050"/>
                </a:solidFill>
              </a:rPr>
              <a:t>basePath</a:t>
            </a:r>
            <a:endParaRPr lang="en-US" sz="3600" dirty="0">
              <a:solidFill>
                <a:srgbClr val="00B050"/>
              </a:solidFill>
            </a:endParaRPr>
          </a:p>
          <a:p>
            <a:pPr lvl="0" fontAlgn="base">
              <a:buClr>
                <a:schemeClr val="tx2"/>
              </a:buClr>
            </a:pPr>
            <a:r>
              <a:rPr lang="en-US" sz="3600" dirty="0">
                <a:solidFill>
                  <a:srgbClr val="FFC000"/>
                </a:solidFill>
              </a:rPr>
              <a:t>path</a:t>
            </a: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782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8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507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Nationwide Standard Content Slides">
  <a:themeElements>
    <a:clrScheme name="Nationwide Colours">
      <a:dk1>
        <a:srgbClr val="004A8F"/>
      </a:dk1>
      <a:lt1>
        <a:sysClr val="window" lastClr="FFFFFF"/>
      </a:lt1>
      <a:dk2>
        <a:srgbClr val="ED1C24"/>
      </a:dk2>
      <a:lt2>
        <a:srgbClr val="E1E1E1"/>
      </a:lt2>
      <a:accent1>
        <a:srgbClr val="A0A3A6"/>
      </a:accent1>
      <a:accent2>
        <a:srgbClr val="4495D1"/>
      </a:accent2>
      <a:accent3>
        <a:srgbClr val="009DAD"/>
      </a:accent3>
      <a:accent4>
        <a:srgbClr val="F47929"/>
      </a:accent4>
      <a:accent5>
        <a:srgbClr val="5B6063"/>
      </a:accent5>
      <a:accent6>
        <a:srgbClr val="8689C3"/>
      </a:accent6>
      <a:hlink>
        <a:srgbClr val="9A0A33"/>
      </a:hlink>
      <a:folHlink>
        <a:srgbClr val="763F98"/>
      </a:folHlink>
    </a:clrScheme>
    <a:fontScheme name="NBS Medium">
      <a:majorFont>
        <a:latin typeface="NBS Medium"/>
        <a:ea typeface=""/>
        <a:cs typeface=""/>
      </a:majorFont>
      <a:minorFont>
        <a:latin typeface="NB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A935B70490EE40A186D4B5B10B42E9" ma:contentTypeVersion="1" ma:contentTypeDescription="Create a new document." ma:contentTypeScope="" ma:versionID="83edff18fc57dbcd05e270f9f4c2bad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53C285-FA6C-4F73-B416-BCF9BBFD0ABB}">
  <ds:schemaRefs>
    <ds:schemaRef ds:uri="http://schemas.microsoft.com/sharepoint/v3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350036E-31BE-4D0D-A12F-13EEAEFE6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19C585-57CA-495E-A6AE-F277DEF948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11879</TotalTime>
  <Words>1214</Words>
  <Application>Microsoft Office PowerPoint</Application>
  <PresentationFormat>On-screen Show (4:3)</PresentationFormat>
  <Paragraphs>265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ＭＳ Ｐゴシック</vt:lpstr>
      <vt:lpstr>Arial</vt:lpstr>
      <vt:lpstr>Brush Script MT</vt:lpstr>
      <vt:lpstr>Calibri</vt:lpstr>
      <vt:lpstr>NBS Light</vt:lpstr>
      <vt:lpstr>NBS Medium</vt:lpstr>
      <vt:lpstr>Wingdings</vt:lpstr>
      <vt:lpstr>Title page master</vt:lpstr>
      <vt:lpstr>Section Dividers</vt:lpstr>
      <vt:lpstr>Text Master</vt:lpstr>
      <vt:lpstr>Nationwide Standard Content Slides</vt:lpstr>
      <vt:lpstr>Modelling RESTful services for NEM</vt:lpstr>
      <vt:lpstr>REST</vt:lpstr>
      <vt:lpstr>PowerPoint Presentation</vt:lpstr>
      <vt:lpstr>PowerPoint Presentation</vt:lpstr>
      <vt:lpstr>PowerPoint Presentation</vt:lpstr>
      <vt:lpstr>OpenAPI (Swagger)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RSA 9.6.1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Slides</vt:lpstr>
      <vt:lpstr>OpenAPI 2.0 vs 3.0</vt:lpstr>
      <vt:lpstr>PowerPoint Presentation</vt:lpstr>
      <vt:lpstr>PowerPoint Presentation</vt:lpstr>
    </vt:vector>
  </TitlesOfParts>
  <Company>Nationwide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Llewellyn</dc:creator>
  <cp:lastModifiedBy>Thomas Breheny</cp:lastModifiedBy>
  <cp:revision>323</cp:revision>
  <dcterms:created xsi:type="dcterms:W3CDTF">2016-12-14T12:48:07Z</dcterms:created>
  <dcterms:modified xsi:type="dcterms:W3CDTF">2018-02-01T06:52:09Z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0x01010026A935B70490EE40A186D4B5B10B42E9</vt:lpwstr>
  </property>
</Properties>
</file>